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9">
  <p:sldMasterIdLst>
    <p:sldMasterId id="2147483648" r:id="rId1"/>
  </p:sldMasterIdLst>
  <p:sldIdLst>
    <p:sldId id="256" r:id="rId2"/>
    <p:sldId id="258" r:id="rId3"/>
    <p:sldId id="290" r:id="rId4"/>
    <p:sldId id="280" r:id="rId5"/>
    <p:sldId id="353" r:id="rId6"/>
    <p:sldId id="354" r:id="rId7"/>
    <p:sldId id="304" r:id="rId8"/>
    <p:sldId id="332" r:id="rId9"/>
    <p:sldId id="356" r:id="rId10"/>
    <p:sldId id="371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55" r:id="rId19"/>
    <p:sldId id="333" r:id="rId20"/>
    <p:sldId id="334" r:id="rId21"/>
    <p:sldId id="364" r:id="rId22"/>
    <p:sldId id="366" r:id="rId23"/>
    <p:sldId id="365" r:id="rId24"/>
    <p:sldId id="367" r:id="rId25"/>
    <p:sldId id="368" r:id="rId26"/>
    <p:sldId id="307" r:id="rId27"/>
    <p:sldId id="369" r:id="rId28"/>
    <p:sldId id="292" r:id="rId29"/>
    <p:sldId id="327" r:id="rId30"/>
    <p:sldId id="370" r:id="rId31"/>
    <p:sldId id="26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 HyeonWoong" initials="WH" lastIdx="1" clrIdx="0">
    <p:extLst>
      <p:ext uri="{19B8F6BF-5375-455C-9EA6-DF929625EA0E}">
        <p15:presenceInfo xmlns:p15="http://schemas.microsoft.com/office/powerpoint/2012/main" userId="3d1bb884625c77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9933"/>
    <a:srgbClr val="7F7F7F"/>
    <a:srgbClr val="404040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54" d="100"/>
          <a:sy n="54" d="100"/>
        </p:scale>
        <p:origin x="830" y="67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D33A1-78DF-4FFE-A6BB-32F17C83D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0355CC-52FE-4115-82C0-F60B07367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8C96B8-05CF-417C-BF72-C1393664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B6E5B-92CE-49ED-9DF4-03F0C5A4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4E464-B860-408C-B780-AACF4A55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2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E68E3-F483-41E7-89B5-D9A815BD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3FFA47-0169-47CB-BE2D-76E8B5518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AACC5-9566-47BB-B603-E835B583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5A6-54EA-4ED9-B45F-63EB2969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47B3D-8EB2-4D33-93AE-1ADE5B08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51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64B142-0E2E-4CC8-B65F-091C8D35D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4606CC-D00D-43E4-92F5-42E41EBFA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D058C-8A9C-48E3-89EB-9F77663C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0A2AD-4EC0-4026-BB46-FEA26355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8F00B-E58D-400A-A1A6-1BFB2A99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549D9-375D-4843-A739-8FCED307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601637-2832-4431-9FAC-D0A89015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80FFF-16BF-4590-B36C-32092587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FDEC8-D0EF-42C1-84EE-FCC2202C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8FDDA-70F2-4287-8D11-B39BF8F3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5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E427E-E08C-41D1-9F45-22FE939A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3A52CF-79D8-4339-9B70-164395DA6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0A413-ADCF-4C3B-AF6D-76E72BFD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99720-E613-4A9E-8BF9-5C60A08B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1DEA7-377B-4DC2-8549-158AAA30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0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85D45-799A-460D-9B44-95373F2A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4901-59DD-482C-B7BD-915C816E3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BFE9FD-DE3F-4817-91B9-585F7BE93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A772E6-1F4E-41CA-8079-ED62FC24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CAC1A8-0633-4D25-8946-108744B1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933F5-7E77-4D13-AC3A-FF672515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0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3328-2B93-495D-AB20-D6FC4F3D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7B095F-FC7D-400C-B63C-3CDB01CC4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7DBB75-8DD6-4332-A593-A143A74EE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339FE3-9850-4544-8655-7CB6DD154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F758C7-D54A-40E4-BB5B-F067ABA35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31E67E-BCCD-445D-85F7-55A77E16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F877A2-8C67-4498-9A92-34CF6BD1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F00890-ABE7-4F6C-B989-64D0EA8A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DB2B6-9AE0-4BBF-B8E5-E3E36263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85C8DC-26BC-4887-8036-B951C0DA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731AB9-000C-447A-8EE3-5B925DF0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0FF6A7-A28C-4455-8967-06BB7AFF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2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E4C0CC-9CE0-480F-B877-E1290583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848A43-8C45-42B8-90D6-00E54414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862661-0091-4A14-83AE-062FD074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5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D039E-CC65-44FA-9C80-719B404E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27D4A-688C-4734-8772-F95F314C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C0F7CE-2C9D-4C3E-B804-B8CEF91CA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358C39-FDA4-446C-B8F2-1FF014F0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3D842-930B-4F8F-B50A-77845B19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DCD11F-AF0D-475D-8F9B-DF372F0B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456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9E18A-EF6D-451E-AD64-2BDAEFFE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78079-0A1C-49AB-8CE8-EA5E651CB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B9B398-7329-4E84-948C-A964E6A02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B4D7C5-B8FB-4F23-AB47-AF0D35A6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F9BB72-CFA5-4661-8494-4C1CA24A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FA577-DA8F-4B52-862A-25B6530F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9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1888DB-307A-46FF-99EE-666A850E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CCFBE-EAE7-467D-99E5-CAFA83166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1CB31-60F4-49EF-830F-B908058AA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E9C68-8ED7-40E1-AABA-284C23CB2F3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0544B-C6B9-45C4-A2F3-0341B7076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E88F9-AE6F-4D0C-8E72-EE0545F9D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8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B52124-2CF3-4672-87ED-D056B2C98877}"/>
              </a:ext>
            </a:extLst>
          </p:cNvPr>
          <p:cNvSpPr txBox="1"/>
          <p:nvPr/>
        </p:nvSpPr>
        <p:spPr>
          <a:xfrm>
            <a:off x="1158132" y="4705703"/>
            <a:ext cx="576311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r>
              <a:rPr lang="ko-KR" altLang="en-US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ko-KR" altLang="en-US" sz="17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최명서</a:t>
            </a:r>
            <a:r>
              <a:rPr lang="ko-KR" altLang="en-US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최지욱 </a:t>
            </a:r>
            <a:r>
              <a:rPr lang="en-US" altLang="ko-KR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7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박호준</a:t>
            </a:r>
            <a:r>
              <a:rPr lang="ko-KR" altLang="en-US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7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우현웅</a:t>
            </a:r>
            <a:r>
              <a:rPr lang="ko-KR" altLang="en-US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7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강수련</a:t>
            </a:r>
            <a:r>
              <a:rPr lang="ko-KR" altLang="en-US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7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칼리드</a:t>
            </a:r>
            <a:endParaRPr lang="ko-KR" altLang="en-US" sz="17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57772F5-9894-4A1A-AC75-4DC3E499F1DE}"/>
              </a:ext>
            </a:extLst>
          </p:cNvPr>
          <p:cNvGrpSpPr/>
          <p:nvPr/>
        </p:nvGrpSpPr>
        <p:grpSpPr>
          <a:xfrm>
            <a:off x="1158131" y="4369038"/>
            <a:ext cx="5929812" cy="372561"/>
            <a:chOff x="1130968" y="4480334"/>
            <a:chExt cx="2907090" cy="3829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3DAA9D-2EB1-4179-BAAA-5D0FBCE91046}"/>
                </a:ext>
              </a:extLst>
            </p:cNvPr>
            <p:cNvSpPr txBox="1"/>
            <p:nvPr/>
          </p:nvSpPr>
          <p:spPr>
            <a:xfrm>
              <a:off x="1130968" y="4480334"/>
              <a:ext cx="1734074" cy="363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KMU Software Capstone Project</a:t>
              </a:r>
              <a:endParaRPr lang="ko-KR" altLang="en-US" sz="17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78D14F-FB54-4570-89D8-9E2516F4BC25}"/>
                </a:ext>
              </a:extLst>
            </p:cNvPr>
            <p:cNvSpPr txBox="1"/>
            <p:nvPr/>
          </p:nvSpPr>
          <p:spPr>
            <a:xfrm>
              <a:off x="2727852" y="4499471"/>
              <a:ext cx="1310206" cy="363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 알고리즘 서비스 연구소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037C3D-3CFF-48ED-AD40-2D3F2696316B}"/>
              </a:ext>
            </a:extLst>
          </p:cNvPr>
          <p:cNvSpPr txBox="1"/>
          <p:nvPr/>
        </p:nvSpPr>
        <p:spPr>
          <a:xfrm>
            <a:off x="976655" y="2614708"/>
            <a:ext cx="639694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Code </a:t>
            </a:r>
            <a:r>
              <a:rPr lang="en-US" altLang="ko-KR" sz="65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On</a:t>
            </a:r>
            <a:r>
              <a:rPr lang="en-US" altLang="ko-KR" sz="65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 Board</a:t>
            </a:r>
            <a:endParaRPr lang="ko-KR" altLang="en-US" sz="65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F8623-6D28-4718-9EB2-01F7F491F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38" y="1320744"/>
            <a:ext cx="3680534" cy="36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3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60" y="229654"/>
            <a:ext cx="2131892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577959" y="220628"/>
            <a:ext cx="251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구조도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49929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4487EA-F30D-4CA4-A536-874ADC671315}"/>
              </a:ext>
            </a:extLst>
          </p:cNvPr>
          <p:cNvSpPr/>
          <p:nvPr/>
        </p:nvSpPr>
        <p:spPr>
          <a:xfrm>
            <a:off x="5535275" y="5710089"/>
            <a:ext cx="1833188" cy="15388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9A2BC1-AACA-498D-B552-2E3237821111}"/>
              </a:ext>
            </a:extLst>
          </p:cNvPr>
          <p:cNvSpPr txBox="1"/>
          <p:nvPr/>
        </p:nvSpPr>
        <p:spPr>
          <a:xfrm>
            <a:off x="5752467" y="5556200"/>
            <a:ext cx="1394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구조도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83F644-42AC-45E7-B892-2A13E2EAB039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2E4A9E-72DA-49CB-B708-89329EDF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57" y="1368388"/>
            <a:ext cx="9319896" cy="38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6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60" y="229654"/>
            <a:ext cx="2131892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577960" y="220628"/>
            <a:ext cx="213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6D65BE-C2E0-4B9E-9685-155E0C8C9AB3}"/>
              </a:ext>
            </a:extLst>
          </p:cNvPr>
          <p:cNvSpPr/>
          <p:nvPr/>
        </p:nvSpPr>
        <p:spPr>
          <a:xfrm>
            <a:off x="2992821" y="5424139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BEAA22-99C2-477E-B564-AA7CC092C4ED}"/>
              </a:ext>
            </a:extLst>
          </p:cNvPr>
          <p:cNvSpPr txBox="1"/>
          <p:nvPr/>
        </p:nvSpPr>
        <p:spPr>
          <a:xfrm>
            <a:off x="3236055" y="5270250"/>
            <a:ext cx="9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문제 제출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F6587-5A70-4F08-8341-56A873A8372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9FF3AD-CEB7-4534-BE69-0853F783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38" y="1373959"/>
            <a:ext cx="4527114" cy="3496249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2C5D442-3D34-45B4-B277-672AFEBEE616}"/>
              </a:ext>
            </a:extLst>
          </p:cNvPr>
          <p:cNvSpPr/>
          <p:nvPr/>
        </p:nvSpPr>
        <p:spPr>
          <a:xfrm>
            <a:off x="6437063" y="2946300"/>
            <a:ext cx="723900" cy="3248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9BD044-BF2E-4292-98D1-148457FB6727}"/>
              </a:ext>
            </a:extLst>
          </p:cNvPr>
          <p:cNvSpPr txBox="1"/>
          <p:nvPr/>
        </p:nvSpPr>
        <p:spPr>
          <a:xfrm>
            <a:off x="6219260" y="3409496"/>
            <a:ext cx="115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코드 제출</a:t>
            </a:r>
          </a:p>
        </p:txBody>
      </p:sp>
      <p:pic>
        <p:nvPicPr>
          <p:cNvPr id="45" name="Picture 10" descr="python celery 이미지 검색결과">
            <a:extLst>
              <a:ext uri="{FF2B5EF4-FFF2-40B4-BE49-F238E27FC236}">
                <a16:creationId xmlns:a16="http://schemas.microsoft.com/office/drawing/2014/main" id="{B8924C99-7329-48A5-98DD-FC165CFE9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1" t="14885" r="27317" b="9073"/>
          <a:stretch/>
        </p:blipFill>
        <p:spPr bwMode="auto">
          <a:xfrm>
            <a:off x="6799013" y="2459670"/>
            <a:ext cx="446203" cy="409359"/>
          </a:xfrm>
          <a:prstGeom prst="rect">
            <a:avLst/>
          </a:prstGeom>
        </p:spPr>
      </p:pic>
      <p:pic>
        <p:nvPicPr>
          <p:cNvPr id="46" name="Picture 14" descr="레디스 이미지 검색결과">
            <a:extLst>
              <a:ext uri="{FF2B5EF4-FFF2-40B4-BE49-F238E27FC236}">
                <a16:creationId xmlns:a16="http://schemas.microsoft.com/office/drawing/2014/main" id="{7EA51092-2940-4A97-AF2B-BDD1F518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49" y="2468918"/>
            <a:ext cx="400111" cy="4001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B62F16-9953-4AB9-ACA4-434DE1695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409" y="964869"/>
            <a:ext cx="1590675" cy="590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E53785-C36E-419F-8BE8-F05E42D16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041" y="3785397"/>
            <a:ext cx="1286086" cy="8936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5A0C0B-A5F6-4078-8CFD-BC5B625A8A61}"/>
              </a:ext>
            </a:extLst>
          </p:cNvPr>
          <p:cNvSpPr/>
          <p:nvPr/>
        </p:nvSpPr>
        <p:spPr>
          <a:xfrm>
            <a:off x="1364338" y="952871"/>
            <a:ext cx="4650386" cy="3917337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7BB421-A015-4C83-87D1-F86A94B73BE4}"/>
              </a:ext>
            </a:extLst>
          </p:cNvPr>
          <p:cNvSpPr txBox="1"/>
          <p:nvPr/>
        </p:nvSpPr>
        <p:spPr>
          <a:xfrm>
            <a:off x="2312895" y="2484634"/>
            <a:ext cx="26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코드 테스트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1C365F0-3E78-45E2-8A15-61088A077A39}"/>
              </a:ext>
            </a:extLst>
          </p:cNvPr>
          <p:cNvSpPr/>
          <p:nvPr/>
        </p:nvSpPr>
        <p:spPr>
          <a:xfrm>
            <a:off x="8482149" y="5270250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229DD4-61C6-4F6E-8097-D96B28A4E7DE}"/>
              </a:ext>
            </a:extLst>
          </p:cNvPr>
          <p:cNvSpPr txBox="1"/>
          <p:nvPr/>
        </p:nvSpPr>
        <p:spPr>
          <a:xfrm>
            <a:off x="8725383" y="5116361"/>
            <a:ext cx="9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코어 서버</a:t>
            </a:r>
          </a:p>
        </p:txBody>
      </p:sp>
      <p:pic>
        <p:nvPicPr>
          <p:cNvPr id="19" name="그림 18" descr="모니터, 전화, 앉아있는, 화면이(가) 표시된 사진&#10;&#10;자동 생성된 설명">
            <a:extLst>
              <a:ext uri="{FF2B5EF4-FFF2-40B4-BE49-F238E27FC236}">
                <a16:creationId xmlns:a16="http://schemas.microsoft.com/office/drawing/2014/main" id="{CA320166-DDBF-48A7-9759-CEE6280DB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16" y="1006538"/>
            <a:ext cx="3856375" cy="38636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2451CF3-BE4D-457A-9561-ECFAFB4CE5E8}"/>
              </a:ext>
            </a:extLst>
          </p:cNvPr>
          <p:cNvSpPr txBox="1"/>
          <p:nvPr/>
        </p:nvSpPr>
        <p:spPr>
          <a:xfrm>
            <a:off x="6096000" y="2103352"/>
            <a:ext cx="1406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Redis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Celery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8CC10A-30C9-4DFF-981A-A420F9991DA9}"/>
              </a:ext>
            </a:extLst>
          </p:cNvPr>
          <p:cNvSpPr txBox="1"/>
          <p:nvPr/>
        </p:nvSpPr>
        <p:spPr>
          <a:xfrm>
            <a:off x="7836879" y="3122083"/>
            <a:ext cx="26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코드 테스트</a:t>
            </a:r>
          </a:p>
        </p:txBody>
      </p:sp>
    </p:spTree>
    <p:extLst>
      <p:ext uri="{BB962C8B-B14F-4D97-AF65-F5344CB8AC3E}">
        <p14:creationId xmlns:p14="http://schemas.microsoft.com/office/powerpoint/2010/main" val="737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17" grpId="0" animBg="1"/>
      <p:bldP spid="50" grpId="0"/>
      <p:bldP spid="51" grpId="0" animBg="1"/>
      <p:bldP spid="52" grpId="0"/>
      <p:bldP spid="53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60" y="229654"/>
            <a:ext cx="2131892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577960" y="220628"/>
            <a:ext cx="213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F6587-5A70-4F08-8341-56A873A8372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2C5D442-3D34-45B4-B277-672AFEBEE616}"/>
              </a:ext>
            </a:extLst>
          </p:cNvPr>
          <p:cNvSpPr/>
          <p:nvPr/>
        </p:nvSpPr>
        <p:spPr>
          <a:xfrm>
            <a:off x="6179202" y="3002478"/>
            <a:ext cx="723900" cy="3248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9BD044-BF2E-4292-98D1-148457FB6727}"/>
              </a:ext>
            </a:extLst>
          </p:cNvPr>
          <p:cNvSpPr txBox="1"/>
          <p:nvPr/>
        </p:nvSpPr>
        <p:spPr>
          <a:xfrm>
            <a:off x="5939948" y="3402264"/>
            <a:ext cx="115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대전 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982493-B376-4BCB-AF6C-B7152288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26" y="1340878"/>
            <a:ext cx="4379300" cy="3648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54F4B3-96A3-4A2B-BA6F-E627C6761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154" y="3489161"/>
            <a:ext cx="1762127" cy="104775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895602-7C2F-4A42-A0B5-99AD7DF830B3}"/>
              </a:ext>
            </a:extLst>
          </p:cNvPr>
          <p:cNvSpPr/>
          <p:nvPr/>
        </p:nvSpPr>
        <p:spPr>
          <a:xfrm>
            <a:off x="1261789" y="1289195"/>
            <a:ext cx="4650386" cy="3917337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D992A9-28DD-45C4-8F2F-49373563A092}"/>
              </a:ext>
            </a:extLst>
          </p:cNvPr>
          <p:cNvSpPr txBox="1"/>
          <p:nvPr/>
        </p:nvSpPr>
        <p:spPr>
          <a:xfrm>
            <a:off x="2263235" y="2934068"/>
            <a:ext cx="26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매칭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9C38D2-DE1D-4C13-9AF9-CF3185A22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151" y="1186737"/>
            <a:ext cx="4911992" cy="408351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012F3F-EB21-45B1-B884-3E01D1158FBB}"/>
              </a:ext>
            </a:extLst>
          </p:cNvPr>
          <p:cNvSpPr/>
          <p:nvPr/>
        </p:nvSpPr>
        <p:spPr>
          <a:xfrm>
            <a:off x="2874634" y="5584166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C2523C-D9F1-4C3A-AEE0-DD123AA584A2}"/>
              </a:ext>
            </a:extLst>
          </p:cNvPr>
          <p:cNvSpPr txBox="1"/>
          <p:nvPr/>
        </p:nvSpPr>
        <p:spPr>
          <a:xfrm>
            <a:off x="3117868" y="5430277"/>
            <a:ext cx="9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9381F7-AEE7-424D-B84F-49815552CC19}"/>
              </a:ext>
            </a:extLst>
          </p:cNvPr>
          <p:cNvSpPr/>
          <p:nvPr/>
        </p:nvSpPr>
        <p:spPr>
          <a:xfrm>
            <a:off x="8756469" y="5511809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1CE8E0-0506-40EA-BBB5-1467B286A076}"/>
              </a:ext>
            </a:extLst>
          </p:cNvPr>
          <p:cNvSpPr txBox="1"/>
          <p:nvPr/>
        </p:nvSpPr>
        <p:spPr>
          <a:xfrm>
            <a:off x="8999703" y="5357920"/>
            <a:ext cx="9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리플레이</a:t>
            </a:r>
          </a:p>
        </p:txBody>
      </p:sp>
    </p:spTree>
    <p:extLst>
      <p:ext uri="{BB962C8B-B14F-4D97-AF65-F5344CB8AC3E}">
        <p14:creationId xmlns:p14="http://schemas.microsoft.com/office/powerpoint/2010/main" val="258575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38" grpId="0" animBg="1"/>
      <p:bldP spid="41" grpId="0"/>
      <p:bldP spid="49" grpId="0" animBg="1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60" y="229654"/>
            <a:ext cx="2131892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577960" y="220628"/>
            <a:ext cx="213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리플레이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F6587-5A70-4F08-8341-56A873A8372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9381F7-AEE7-424D-B84F-49815552CC19}"/>
              </a:ext>
            </a:extLst>
          </p:cNvPr>
          <p:cNvSpPr/>
          <p:nvPr/>
        </p:nvSpPr>
        <p:spPr>
          <a:xfrm>
            <a:off x="6096000" y="5887349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1CE8E0-0506-40EA-BBB5-1467B286A076}"/>
              </a:ext>
            </a:extLst>
          </p:cNvPr>
          <p:cNvSpPr txBox="1"/>
          <p:nvPr/>
        </p:nvSpPr>
        <p:spPr>
          <a:xfrm>
            <a:off x="6339234" y="5733460"/>
            <a:ext cx="9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리플레이</a:t>
            </a:r>
          </a:p>
        </p:txBody>
      </p:sp>
      <p:pic>
        <p:nvPicPr>
          <p:cNvPr id="8" name="제목 없음">
            <a:hlinkClick r:id="" action="ppaction://media"/>
            <a:extLst>
              <a:ext uri="{FF2B5EF4-FFF2-40B4-BE49-F238E27FC236}">
                <a16:creationId xmlns:a16="http://schemas.microsoft.com/office/drawing/2014/main" id="{F9697C44-1966-450D-880C-A645A0985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0882" y="1076658"/>
            <a:ext cx="8422384" cy="42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59" y="229654"/>
            <a:ext cx="2369569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689853" y="255534"/>
            <a:ext cx="2369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내 코드와 대전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F6587-5A70-4F08-8341-56A873A8372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2C5D442-3D34-45B4-B277-672AFEBEE616}"/>
              </a:ext>
            </a:extLst>
          </p:cNvPr>
          <p:cNvSpPr/>
          <p:nvPr/>
        </p:nvSpPr>
        <p:spPr>
          <a:xfrm>
            <a:off x="6096000" y="3005322"/>
            <a:ext cx="723900" cy="3248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9BD044-BF2E-4292-98D1-148457FB6727}"/>
              </a:ext>
            </a:extLst>
          </p:cNvPr>
          <p:cNvSpPr txBox="1"/>
          <p:nvPr/>
        </p:nvSpPr>
        <p:spPr>
          <a:xfrm>
            <a:off x="5654927" y="3379251"/>
            <a:ext cx="15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코드목록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012F3F-EB21-45B1-B884-3E01D1158FBB}"/>
              </a:ext>
            </a:extLst>
          </p:cNvPr>
          <p:cNvSpPr/>
          <p:nvPr/>
        </p:nvSpPr>
        <p:spPr>
          <a:xfrm>
            <a:off x="2874634" y="5584166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C2523C-D9F1-4C3A-AEE0-DD123AA584A2}"/>
              </a:ext>
            </a:extLst>
          </p:cNvPr>
          <p:cNvSpPr txBox="1"/>
          <p:nvPr/>
        </p:nvSpPr>
        <p:spPr>
          <a:xfrm>
            <a:off x="2920430" y="5420996"/>
            <a:ext cx="134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내 코드와 대전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9381F7-AEE7-424D-B84F-49815552CC19}"/>
              </a:ext>
            </a:extLst>
          </p:cNvPr>
          <p:cNvSpPr/>
          <p:nvPr/>
        </p:nvSpPr>
        <p:spPr>
          <a:xfrm>
            <a:off x="8756469" y="5511809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CAD663-7439-4BB6-8D88-6E0D23D1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13" y="1189452"/>
            <a:ext cx="4560902" cy="403180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2DB1A4-54D2-4375-AD4A-6C584BBCF434}"/>
              </a:ext>
            </a:extLst>
          </p:cNvPr>
          <p:cNvSpPr/>
          <p:nvPr/>
        </p:nvSpPr>
        <p:spPr>
          <a:xfrm>
            <a:off x="1303408" y="2552262"/>
            <a:ext cx="1484397" cy="119632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1FEF45-519D-445D-8706-4C270B68562D}"/>
              </a:ext>
            </a:extLst>
          </p:cNvPr>
          <p:cNvSpPr/>
          <p:nvPr/>
        </p:nvSpPr>
        <p:spPr>
          <a:xfrm>
            <a:off x="1266471" y="1046653"/>
            <a:ext cx="4650386" cy="4197045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7219D2-BDED-45CD-B76C-27343828FB64}"/>
              </a:ext>
            </a:extLst>
          </p:cNvPr>
          <p:cNvSpPr txBox="1"/>
          <p:nvPr/>
        </p:nvSpPr>
        <p:spPr>
          <a:xfrm>
            <a:off x="2137181" y="2971564"/>
            <a:ext cx="26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나의 코드 목록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0F98FE-8C15-4B4C-B014-F7618F3B3A45}"/>
              </a:ext>
            </a:extLst>
          </p:cNvPr>
          <p:cNvSpPr txBox="1"/>
          <p:nvPr/>
        </p:nvSpPr>
        <p:spPr>
          <a:xfrm>
            <a:off x="8999703" y="5376702"/>
            <a:ext cx="9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코드 선택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EE8B038-442F-4C3C-B920-9E7CACC3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56" y="1046497"/>
            <a:ext cx="4874112" cy="419704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140F882-E426-460E-901E-FB58EBD76596}"/>
              </a:ext>
            </a:extLst>
          </p:cNvPr>
          <p:cNvSpPr/>
          <p:nvPr/>
        </p:nvSpPr>
        <p:spPr>
          <a:xfrm>
            <a:off x="10555717" y="1856172"/>
            <a:ext cx="911045" cy="34154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49" grpId="0" animBg="1"/>
      <p:bldP spid="29" grpId="0" animBg="1"/>
      <p:bldP spid="31" grpId="0" animBg="1"/>
      <p:bldP spid="32" grpId="0"/>
      <p:bldP spid="39" grpId="0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F6587-5A70-4F08-8341-56A873A8372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9381F7-AEE7-424D-B84F-49815552CC19}"/>
              </a:ext>
            </a:extLst>
          </p:cNvPr>
          <p:cNvSpPr/>
          <p:nvPr/>
        </p:nvSpPr>
        <p:spPr>
          <a:xfrm>
            <a:off x="6411958" y="5878286"/>
            <a:ext cx="1382740" cy="15388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1CE8E0-0506-40EA-BBB5-1467B286A076}"/>
              </a:ext>
            </a:extLst>
          </p:cNvPr>
          <p:cNvSpPr txBox="1"/>
          <p:nvPr/>
        </p:nvSpPr>
        <p:spPr>
          <a:xfrm>
            <a:off x="6411958" y="5724397"/>
            <a:ext cx="1382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내 코드와 대전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80E75E-C413-4D4B-AACC-4A4292E423CA}"/>
              </a:ext>
            </a:extLst>
          </p:cNvPr>
          <p:cNvSpPr/>
          <p:nvPr/>
        </p:nvSpPr>
        <p:spPr>
          <a:xfrm>
            <a:off x="1577959" y="229654"/>
            <a:ext cx="2369569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5A5BCA-4040-464C-AF01-1427E2905E9F}"/>
              </a:ext>
            </a:extLst>
          </p:cNvPr>
          <p:cNvSpPr txBox="1"/>
          <p:nvPr/>
        </p:nvSpPr>
        <p:spPr>
          <a:xfrm>
            <a:off x="1689853" y="255534"/>
            <a:ext cx="2369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내 코드와 대전</a:t>
            </a:r>
          </a:p>
        </p:txBody>
      </p:sp>
      <p:pic>
        <p:nvPicPr>
          <p:cNvPr id="4" name="교체영상">
            <a:hlinkClick r:id="" action="ppaction://media"/>
            <a:extLst>
              <a:ext uri="{FF2B5EF4-FFF2-40B4-BE49-F238E27FC236}">
                <a16:creationId xmlns:a16="http://schemas.microsoft.com/office/drawing/2014/main" id="{7463DA88-4CB6-4615-B27D-F41767FDC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7764" y="876602"/>
            <a:ext cx="7954726" cy="44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5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60" y="229654"/>
            <a:ext cx="2131892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577960" y="220628"/>
            <a:ext cx="213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문제 만들기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F6587-5A70-4F08-8341-56A873A8372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2C5D442-3D34-45B4-B277-672AFEBEE616}"/>
              </a:ext>
            </a:extLst>
          </p:cNvPr>
          <p:cNvSpPr/>
          <p:nvPr/>
        </p:nvSpPr>
        <p:spPr>
          <a:xfrm>
            <a:off x="6096000" y="3005322"/>
            <a:ext cx="723900" cy="3248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9BD044-BF2E-4292-98D1-148457FB6727}"/>
              </a:ext>
            </a:extLst>
          </p:cNvPr>
          <p:cNvSpPr txBox="1"/>
          <p:nvPr/>
        </p:nvSpPr>
        <p:spPr>
          <a:xfrm>
            <a:off x="5654927" y="3379251"/>
            <a:ext cx="15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문제 생성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012F3F-EB21-45B1-B884-3E01D1158FBB}"/>
              </a:ext>
            </a:extLst>
          </p:cNvPr>
          <p:cNvSpPr/>
          <p:nvPr/>
        </p:nvSpPr>
        <p:spPr>
          <a:xfrm>
            <a:off x="2874634" y="5584166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C2523C-D9F1-4C3A-AEE0-DD123AA584A2}"/>
              </a:ext>
            </a:extLst>
          </p:cNvPr>
          <p:cNvSpPr txBox="1"/>
          <p:nvPr/>
        </p:nvSpPr>
        <p:spPr>
          <a:xfrm>
            <a:off x="3054010" y="5430277"/>
            <a:ext cx="1075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문제 만들기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9381F7-AEE7-424D-B84F-49815552CC19}"/>
              </a:ext>
            </a:extLst>
          </p:cNvPr>
          <p:cNvSpPr/>
          <p:nvPr/>
        </p:nvSpPr>
        <p:spPr>
          <a:xfrm>
            <a:off x="8756469" y="5511809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1CE8E0-0506-40EA-BBB5-1467B286A076}"/>
              </a:ext>
            </a:extLst>
          </p:cNvPr>
          <p:cNvSpPr txBox="1"/>
          <p:nvPr/>
        </p:nvSpPr>
        <p:spPr>
          <a:xfrm>
            <a:off x="8999703" y="5357920"/>
            <a:ext cx="9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문제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9AB6B3-4887-4321-90B5-414C504F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84" y="1272620"/>
            <a:ext cx="4492474" cy="3767350"/>
          </a:xfrm>
          <a:prstGeom prst="rect">
            <a:avLst/>
          </a:prstGeom>
        </p:spPr>
      </p:pic>
      <p:sp>
        <p:nvSpPr>
          <p:cNvPr id="7" name="순서도: 수동 연산 6">
            <a:extLst>
              <a:ext uri="{FF2B5EF4-FFF2-40B4-BE49-F238E27FC236}">
                <a16:creationId xmlns:a16="http://schemas.microsoft.com/office/drawing/2014/main" id="{DBB66DA6-067F-468E-B3C6-4B0527B1BD91}"/>
              </a:ext>
            </a:extLst>
          </p:cNvPr>
          <p:cNvSpPr/>
          <p:nvPr/>
        </p:nvSpPr>
        <p:spPr>
          <a:xfrm>
            <a:off x="3329050" y="4284286"/>
            <a:ext cx="802568" cy="685188"/>
          </a:xfrm>
          <a:prstGeom prst="flowChartManualOperation">
            <a:avLst/>
          </a:prstGeom>
          <a:gradFill flip="none" rotWithShape="1">
            <a:gsLst>
              <a:gs pos="100000">
                <a:srgbClr val="899AB6"/>
              </a:gs>
              <a:gs pos="0">
                <a:schemeClr val="tx1">
                  <a:lumMod val="96000"/>
                  <a:lumOff val="4000"/>
                  <a:alpha val="7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0A0AB2-CAD4-4A04-A2B1-E7485E80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80" y="3873727"/>
            <a:ext cx="1001638" cy="43081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34192C-FBF8-4165-8DD4-8BD36E9D22D9}"/>
              </a:ext>
            </a:extLst>
          </p:cNvPr>
          <p:cNvSpPr/>
          <p:nvPr/>
        </p:nvSpPr>
        <p:spPr>
          <a:xfrm>
            <a:off x="3229515" y="3855397"/>
            <a:ext cx="1001638" cy="4308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FA5EEA-E72B-415D-BC2E-A9F41CA0C8EA}"/>
              </a:ext>
            </a:extLst>
          </p:cNvPr>
          <p:cNvSpPr/>
          <p:nvPr/>
        </p:nvSpPr>
        <p:spPr>
          <a:xfrm>
            <a:off x="1115589" y="1072601"/>
            <a:ext cx="4650386" cy="3917337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8E5F2E-2F6A-48EF-9EAE-7FC21A03EE4D}"/>
              </a:ext>
            </a:extLst>
          </p:cNvPr>
          <p:cNvSpPr txBox="1"/>
          <p:nvPr/>
        </p:nvSpPr>
        <p:spPr>
          <a:xfrm>
            <a:off x="2164339" y="2747127"/>
            <a:ext cx="26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문제 생성 요청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6C8DBF-6CD0-43E9-B678-1FC84CD2F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497" y="1013274"/>
            <a:ext cx="4650386" cy="402669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64FDA4-F197-4EF0-AE2C-FC299EF58415}"/>
              </a:ext>
            </a:extLst>
          </p:cNvPr>
          <p:cNvSpPr/>
          <p:nvPr/>
        </p:nvSpPr>
        <p:spPr>
          <a:xfrm>
            <a:off x="8756469" y="3566160"/>
            <a:ext cx="1523500" cy="121484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0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49" grpId="0" animBg="1"/>
      <p:bldP spid="54" grpId="0"/>
      <p:bldP spid="7" grpId="0" animBg="1"/>
      <p:bldP spid="31" grpId="0" animBg="1"/>
      <p:bldP spid="32" grpId="0" animBg="1"/>
      <p:bldP spid="38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60" y="229654"/>
            <a:ext cx="2131892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577960" y="220628"/>
            <a:ext cx="213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문제 만들기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F6587-5A70-4F08-8341-56A873A8372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9381F7-AEE7-424D-B84F-49815552CC19}"/>
              </a:ext>
            </a:extLst>
          </p:cNvPr>
          <p:cNvSpPr/>
          <p:nvPr/>
        </p:nvSpPr>
        <p:spPr>
          <a:xfrm>
            <a:off x="6096000" y="5926403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1CE8E0-0506-40EA-BBB5-1467B286A076}"/>
              </a:ext>
            </a:extLst>
          </p:cNvPr>
          <p:cNvSpPr txBox="1"/>
          <p:nvPr/>
        </p:nvSpPr>
        <p:spPr>
          <a:xfrm>
            <a:off x="6277454" y="5772514"/>
            <a:ext cx="107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문제 만들기</a:t>
            </a:r>
          </a:p>
        </p:txBody>
      </p:sp>
      <p:pic>
        <p:nvPicPr>
          <p:cNvPr id="3" name="제목 없음3">
            <a:hlinkClick r:id="" action="ppaction://media"/>
            <a:extLst>
              <a:ext uri="{FF2B5EF4-FFF2-40B4-BE49-F238E27FC236}">
                <a16:creationId xmlns:a16="http://schemas.microsoft.com/office/drawing/2014/main" id="{C68FF8BB-6911-4833-826E-47F171BDD4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040" y="911156"/>
            <a:ext cx="9279225" cy="466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59" y="229653"/>
            <a:ext cx="2031307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684063" y="255533"/>
            <a:ext cx="203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베타테스트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8CAD5A-98C4-4829-95F4-4091924E57A5}"/>
              </a:ext>
            </a:extLst>
          </p:cNvPr>
          <p:cNvSpPr/>
          <p:nvPr/>
        </p:nvSpPr>
        <p:spPr>
          <a:xfrm>
            <a:off x="1982686" y="1225187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3419-53FF-41EC-A472-FB9C8A6B08DB}"/>
              </a:ext>
            </a:extLst>
          </p:cNvPr>
          <p:cNvSpPr txBox="1"/>
          <p:nvPr/>
        </p:nvSpPr>
        <p:spPr>
          <a:xfrm>
            <a:off x="2047314" y="1022766"/>
            <a:ext cx="251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테스트 진행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3547B1-BEE1-4997-93D4-41470E9EE2DD}"/>
              </a:ext>
            </a:extLst>
          </p:cNvPr>
          <p:cNvSpPr txBox="1"/>
          <p:nvPr/>
        </p:nvSpPr>
        <p:spPr>
          <a:xfrm>
            <a:off x="2944659" y="5325267"/>
            <a:ext cx="6904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월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23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일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~ 5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월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8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일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(15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)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간 베타 테스트를 진행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30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명 이상의 테스터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/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300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개의 코드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/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약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1500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개의 게임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10816A-02BE-40A1-B112-899A7F2FA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50"/>
          <a:stretch/>
        </p:blipFill>
        <p:spPr bwMode="auto">
          <a:xfrm>
            <a:off x="8932679" y="3371607"/>
            <a:ext cx="307657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79A0C0-9AF0-4D17-A14C-58DDE3F6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8785964" y="2732327"/>
            <a:ext cx="23526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292A91-EC8A-40C3-A977-C774955C6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869" y="1632955"/>
            <a:ext cx="4447963" cy="31610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4D93D2-2ECB-4FA6-AD69-6555AA56F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250" y="1635687"/>
            <a:ext cx="2492708" cy="320406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DADD4F-7753-46C0-8ADD-6F766DC99ED2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A16229-61CC-42FE-ADF9-7F0BBA13A33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AAD9537B-A054-41BF-9B97-41AC9AE7EF0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B5E0782-3F49-436B-A09D-1FACF49F2740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B1CFDE-04C2-4C09-B393-54726A4C0776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71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8CAD5A-98C4-4829-95F4-4091924E57A5}"/>
              </a:ext>
            </a:extLst>
          </p:cNvPr>
          <p:cNvSpPr/>
          <p:nvPr/>
        </p:nvSpPr>
        <p:spPr>
          <a:xfrm>
            <a:off x="1560808" y="1263276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3419-53FF-41EC-A472-FB9C8A6B08DB}"/>
              </a:ext>
            </a:extLst>
          </p:cNvPr>
          <p:cNvSpPr txBox="1"/>
          <p:nvPr/>
        </p:nvSpPr>
        <p:spPr>
          <a:xfrm>
            <a:off x="1613225" y="1080536"/>
            <a:ext cx="131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30" panose="02030504000101010101" pitchFamily="18" charset="-127"/>
                <a:ea typeface="-윤고딕330" panose="02030504000101010101" pitchFamily="18" charset="-127"/>
              </a:rPr>
              <a:t>테스트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A86749-3EB9-4B2F-8035-C01A43FA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465" y="1928340"/>
            <a:ext cx="4676466" cy="240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12562D-D74A-4DBA-B19E-BAEC70E8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15" y="1949463"/>
            <a:ext cx="4361274" cy="24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3A85EF8-B4A9-4B56-B519-1DC26504749C}"/>
              </a:ext>
            </a:extLst>
          </p:cNvPr>
          <p:cNvSpPr txBox="1"/>
          <p:nvPr/>
        </p:nvSpPr>
        <p:spPr>
          <a:xfrm>
            <a:off x="1919431" y="5470329"/>
            <a:ext cx="923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테스트 기간동안 발생한 에러와 서비스에 대한 피드백을 문서화 하여 정리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9B555E-AF81-41E4-AC0F-EE3D70025C45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F636BC-4344-456B-B73B-905CEF039587}"/>
              </a:ext>
            </a:extLst>
          </p:cNvPr>
          <p:cNvSpPr/>
          <p:nvPr/>
        </p:nvSpPr>
        <p:spPr>
          <a:xfrm>
            <a:off x="3563001" y="4762380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364548-4896-418F-B1FD-2DD0218D1039}"/>
              </a:ext>
            </a:extLst>
          </p:cNvPr>
          <p:cNvSpPr txBox="1"/>
          <p:nvPr/>
        </p:nvSpPr>
        <p:spPr>
          <a:xfrm>
            <a:off x="3653727" y="4608491"/>
            <a:ext cx="125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에러 리스트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F5290B-BFB3-47E0-BD2E-27069299B6D3}"/>
              </a:ext>
            </a:extLst>
          </p:cNvPr>
          <p:cNvSpPr/>
          <p:nvPr/>
        </p:nvSpPr>
        <p:spPr>
          <a:xfrm>
            <a:off x="8448280" y="4762380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B261B7-E8D4-4DB7-B136-83F428EFC321}"/>
              </a:ext>
            </a:extLst>
          </p:cNvPr>
          <p:cNvSpPr txBox="1"/>
          <p:nvPr/>
        </p:nvSpPr>
        <p:spPr>
          <a:xfrm>
            <a:off x="8510231" y="4618856"/>
            <a:ext cx="1310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피드백 리스트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3C6E40-A9FD-4427-86A4-1EA41AAB0A04}"/>
              </a:ext>
            </a:extLst>
          </p:cNvPr>
          <p:cNvSpPr/>
          <p:nvPr/>
        </p:nvSpPr>
        <p:spPr>
          <a:xfrm>
            <a:off x="1577959" y="229653"/>
            <a:ext cx="2031307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F1CE50-EF83-4BBE-A1F3-3D2F4C87ADFD}"/>
              </a:ext>
            </a:extLst>
          </p:cNvPr>
          <p:cNvSpPr txBox="1"/>
          <p:nvPr/>
        </p:nvSpPr>
        <p:spPr>
          <a:xfrm>
            <a:off x="1684063" y="255533"/>
            <a:ext cx="203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베타테스트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C685715-3A1D-46D7-AD4D-44EFF513087D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B84045-5EEF-4E65-B56B-AC46C9639076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B945E40F-8B4D-4334-8041-25CD59954E9D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14529CF-1285-496F-A9BE-226FD64EDE5C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51790A-4CF8-4E07-81FE-0C090037D454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34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C95E87-59E7-4269-B559-FC99A916DDB3}"/>
              </a:ext>
            </a:extLst>
          </p:cNvPr>
          <p:cNvSpPr/>
          <p:nvPr/>
        </p:nvSpPr>
        <p:spPr>
          <a:xfrm>
            <a:off x="0" y="2791204"/>
            <a:ext cx="12192000" cy="414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B4738-939D-43F5-A1FA-6001E9453476}"/>
              </a:ext>
            </a:extLst>
          </p:cNvPr>
          <p:cNvSpPr txBox="1"/>
          <p:nvPr/>
        </p:nvSpPr>
        <p:spPr>
          <a:xfrm>
            <a:off x="1082841" y="1524297"/>
            <a:ext cx="379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9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4DD47-45D9-4D0C-8024-36CCB7E8BDBB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2374-8C24-4EC5-822D-4032FFAFB699}"/>
              </a:ext>
            </a:extLst>
          </p:cNvPr>
          <p:cNvSpPr txBox="1"/>
          <p:nvPr/>
        </p:nvSpPr>
        <p:spPr>
          <a:xfrm>
            <a:off x="1059590" y="3561769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01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AC65-978C-43F0-A7FA-66E5C564B7D6}"/>
              </a:ext>
            </a:extLst>
          </p:cNvPr>
          <p:cNvSpPr txBox="1"/>
          <p:nvPr/>
        </p:nvSpPr>
        <p:spPr>
          <a:xfrm>
            <a:off x="1059590" y="4151444"/>
            <a:ext cx="47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02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D0920-6286-45B7-A2C8-800F941BF303}"/>
              </a:ext>
            </a:extLst>
          </p:cNvPr>
          <p:cNvSpPr txBox="1"/>
          <p:nvPr/>
        </p:nvSpPr>
        <p:spPr>
          <a:xfrm>
            <a:off x="1059590" y="4732421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03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F6101-1550-4FA7-9E0F-88665E367405}"/>
              </a:ext>
            </a:extLst>
          </p:cNvPr>
          <p:cNvSpPr txBox="1"/>
          <p:nvPr/>
        </p:nvSpPr>
        <p:spPr>
          <a:xfrm>
            <a:off x="1059592" y="529051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04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77122-B16E-44AD-AD7D-24A21A88352A}"/>
              </a:ext>
            </a:extLst>
          </p:cNvPr>
          <p:cNvSpPr txBox="1"/>
          <p:nvPr/>
        </p:nvSpPr>
        <p:spPr>
          <a:xfrm>
            <a:off x="1463370" y="3513641"/>
            <a:ext cx="20665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84A03-FDAE-4A43-AC02-9D739D54AA7E}"/>
              </a:ext>
            </a:extLst>
          </p:cNvPr>
          <p:cNvSpPr txBox="1"/>
          <p:nvPr/>
        </p:nvSpPr>
        <p:spPr>
          <a:xfrm>
            <a:off x="1463370" y="4103316"/>
            <a:ext cx="26564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수행내용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D4F46-48E7-4718-BC91-F8C78CBBDFDE}"/>
              </a:ext>
            </a:extLst>
          </p:cNvPr>
          <p:cNvSpPr txBox="1"/>
          <p:nvPr/>
        </p:nvSpPr>
        <p:spPr>
          <a:xfrm>
            <a:off x="1463370" y="4684293"/>
            <a:ext cx="2361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피드백 질의응답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566B8-5DC2-4ED3-A74E-38875217958B}"/>
              </a:ext>
            </a:extLst>
          </p:cNvPr>
          <p:cNvSpPr txBox="1"/>
          <p:nvPr/>
        </p:nvSpPr>
        <p:spPr>
          <a:xfrm>
            <a:off x="1463370" y="5242382"/>
            <a:ext cx="1364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기대효과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0E2E97-4139-4C83-9756-CD5CFCC2867B}"/>
              </a:ext>
            </a:extLst>
          </p:cNvPr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A2D26A-5AE8-45C4-8CF8-9A2DB8BD9863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24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613225" y="26196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내용</a:t>
            </a:r>
            <a:r>
              <a:rPr lang="en-US" altLang="ko-KR" sz="14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4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베타테스트</a:t>
            </a:r>
            <a:endParaRPr lang="ko-KR" altLang="en-US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8CAD5A-98C4-4829-95F4-4091924E57A5}"/>
              </a:ext>
            </a:extLst>
          </p:cNvPr>
          <p:cNvSpPr/>
          <p:nvPr/>
        </p:nvSpPr>
        <p:spPr>
          <a:xfrm>
            <a:off x="1560808" y="1263276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3419-53FF-41EC-A472-FB9C8A6B08DB}"/>
              </a:ext>
            </a:extLst>
          </p:cNvPr>
          <p:cNvSpPr txBox="1"/>
          <p:nvPr/>
        </p:nvSpPr>
        <p:spPr>
          <a:xfrm>
            <a:off x="1613225" y="1080536"/>
            <a:ext cx="131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테스트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B30FC-0EC3-42F4-A723-564377567E60}"/>
              </a:ext>
            </a:extLst>
          </p:cNvPr>
          <p:cNvSpPr txBox="1"/>
          <p:nvPr/>
        </p:nvSpPr>
        <p:spPr>
          <a:xfrm>
            <a:off x="2674404" y="5777464"/>
            <a:ext cx="792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베타 테스트가 끝난 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테스터들과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비대면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인터뷰를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8AA95-8752-40D1-97FD-FF86C0A80FFD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43682-36D5-43CE-8855-02CCC810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90" y="1052360"/>
            <a:ext cx="6552707" cy="39269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D6E53-F2AA-40FE-A2E0-1613F78CCCB0}"/>
              </a:ext>
            </a:extLst>
          </p:cNvPr>
          <p:cNvSpPr/>
          <p:nvPr/>
        </p:nvSpPr>
        <p:spPr>
          <a:xfrm>
            <a:off x="1577959" y="229653"/>
            <a:ext cx="2031307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9BD71D-5D74-4592-B4ED-7B09FA4CEE6F}"/>
              </a:ext>
            </a:extLst>
          </p:cNvPr>
          <p:cNvSpPr txBox="1"/>
          <p:nvPr/>
        </p:nvSpPr>
        <p:spPr>
          <a:xfrm>
            <a:off x="1684063" y="255533"/>
            <a:ext cx="203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베타테스트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E863AD-9075-49F7-BFAD-8FDB6E5D8390}"/>
              </a:ext>
            </a:extLst>
          </p:cNvPr>
          <p:cNvSpPr/>
          <p:nvPr/>
        </p:nvSpPr>
        <p:spPr>
          <a:xfrm>
            <a:off x="5705310" y="5329316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3638A-7638-4FA0-A4BC-A741CDC4C8C8}"/>
              </a:ext>
            </a:extLst>
          </p:cNvPr>
          <p:cNvSpPr txBox="1"/>
          <p:nvPr/>
        </p:nvSpPr>
        <p:spPr>
          <a:xfrm>
            <a:off x="5796036" y="5175427"/>
            <a:ext cx="125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인터뷰 내용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77D3EE-4CDF-4647-A456-59AECA1B8FAA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37678F4-FDD7-4867-861D-91DCEEA8290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93B6B0F8-A7BF-49F2-BEE8-F365F5F1052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F49A53-7042-46EE-8FF9-0445708B3AE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363FE4-8BC2-4D00-94AA-F6E3229FA9BE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27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613225" y="26196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내용</a:t>
            </a:r>
            <a:r>
              <a:rPr lang="en-US" altLang="ko-KR" sz="14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4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베타테스트</a:t>
            </a:r>
            <a:endParaRPr lang="ko-KR" altLang="en-US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8CAD5A-98C4-4829-95F4-4091924E57A5}"/>
              </a:ext>
            </a:extLst>
          </p:cNvPr>
          <p:cNvSpPr/>
          <p:nvPr/>
        </p:nvSpPr>
        <p:spPr>
          <a:xfrm>
            <a:off x="1560808" y="1263276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3419-53FF-41EC-A472-FB9C8A6B08DB}"/>
              </a:ext>
            </a:extLst>
          </p:cNvPr>
          <p:cNvSpPr txBox="1"/>
          <p:nvPr/>
        </p:nvSpPr>
        <p:spPr>
          <a:xfrm>
            <a:off x="1613225" y="1080536"/>
            <a:ext cx="131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테스트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B30FC-0EC3-42F4-A723-564377567E60}"/>
              </a:ext>
            </a:extLst>
          </p:cNvPr>
          <p:cNvSpPr txBox="1"/>
          <p:nvPr/>
        </p:nvSpPr>
        <p:spPr>
          <a:xfrm>
            <a:off x="2461377" y="6263827"/>
            <a:ext cx="792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베타 테스터의 피드백으로 웹 사이트 내 에러 개선 및 기능 추가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8AA95-8752-40D1-97FD-FF86C0A80FFD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D6E53-F2AA-40FE-A2E0-1613F78CCCB0}"/>
              </a:ext>
            </a:extLst>
          </p:cNvPr>
          <p:cNvSpPr/>
          <p:nvPr/>
        </p:nvSpPr>
        <p:spPr>
          <a:xfrm>
            <a:off x="1577959" y="229653"/>
            <a:ext cx="2031307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9BD71D-5D74-4592-B4ED-7B09FA4CEE6F}"/>
              </a:ext>
            </a:extLst>
          </p:cNvPr>
          <p:cNvSpPr txBox="1"/>
          <p:nvPr/>
        </p:nvSpPr>
        <p:spPr>
          <a:xfrm>
            <a:off x="1684063" y="255533"/>
            <a:ext cx="203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베타테스트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E863AD-9075-49F7-BFAD-8FDB6E5D8390}"/>
              </a:ext>
            </a:extLst>
          </p:cNvPr>
          <p:cNvSpPr/>
          <p:nvPr/>
        </p:nvSpPr>
        <p:spPr>
          <a:xfrm>
            <a:off x="4787298" y="5795503"/>
            <a:ext cx="3601597" cy="14723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3638A-7638-4FA0-A4BC-A741CDC4C8C8}"/>
              </a:ext>
            </a:extLst>
          </p:cNvPr>
          <p:cNvSpPr txBox="1"/>
          <p:nvPr/>
        </p:nvSpPr>
        <p:spPr>
          <a:xfrm>
            <a:off x="4787298" y="5634957"/>
            <a:ext cx="3404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피드백을 통한 에러 개선 및 새로운 개발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6182A0-C6DC-43A6-AAA4-BB6F9131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67" y="655841"/>
            <a:ext cx="4130299" cy="4232282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769F126-DE68-429C-9E4E-709F142C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79" y="2282104"/>
            <a:ext cx="2331960" cy="119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5D645B0-4CBE-4295-BAD1-BCEECC1924D7}"/>
              </a:ext>
            </a:extLst>
          </p:cNvPr>
          <p:cNvSpPr txBox="1"/>
          <p:nvPr/>
        </p:nvSpPr>
        <p:spPr>
          <a:xfrm rot="20683531">
            <a:off x="4090087" y="1289917"/>
            <a:ext cx="197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혼자 연습할 수 있는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기능이 필요하다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C2446E-F088-491E-8BA7-B57DE3D7FEE2}"/>
              </a:ext>
            </a:extLst>
          </p:cNvPr>
          <p:cNvSpPr txBox="1"/>
          <p:nvPr/>
        </p:nvSpPr>
        <p:spPr>
          <a:xfrm>
            <a:off x="3801388" y="2143238"/>
            <a:ext cx="197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에러사항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2B8A94-B99B-432F-9AC5-74547C63D012}"/>
              </a:ext>
            </a:extLst>
          </p:cNvPr>
          <p:cNvSpPr txBox="1"/>
          <p:nvPr/>
        </p:nvSpPr>
        <p:spPr>
          <a:xfrm rot="1056562">
            <a:off x="5423726" y="1739993"/>
            <a:ext cx="197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중복대전 최소화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8" name="Picture 6" descr="사용자 8 무료 아이콘 의 Silky Line User Icons">
            <a:extLst>
              <a:ext uri="{FF2B5EF4-FFF2-40B4-BE49-F238E27FC236}">
                <a16:creationId xmlns:a16="http://schemas.microsoft.com/office/drawing/2014/main" id="{296DB2B6-CB8B-4582-8179-D07321041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41" y="33868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0175416-AB15-49BD-B2DA-F1D3A20FF3BF}"/>
              </a:ext>
            </a:extLst>
          </p:cNvPr>
          <p:cNvSpPr txBox="1"/>
          <p:nvPr/>
        </p:nvSpPr>
        <p:spPr>
          <a:xfrm>
            <a:off x="1527560" y="5114310"/>
            <a:ext cx="197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테스터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EFA868-68FF-4737-87D1-C3B15D04F3F5}"/>
              </a:ext>
            </a:extLst>
          </p:cNvPr>
          <p:cNvSpPr txBox="1"/>
          <p:nvPr/>
        </p:nvSpPr>
        <p:spPr>
          <a:xfrm>
            <a:off x="2168748" y="4689584"/>
            <a:ext cx="197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테스터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18DC18-3F1C-4A2C-865D-07D19A81E51E}"/>
              </a:ext>
            </a:extLst>
          </p:cNvPr>
          <p:cNvSpPr txBox="1"/>
          <p:nvPr/>
        </p:nvSpPr>
        <p:spPr>
          <a:xfrm>
            <a:off x="892091" y="4733395"/>
            <a:ext cx="197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테스터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09CF429-0A9D-4EBE-BBF8-AF0102358854}"/>
              </a:ext>
            </a:extLst>
          </p:cNvPr>
          <p:cNvSpPr/>
          <p:nvPr/>
        </p:nvSpPr>
        <p:spPr>
          <a:xfrm>
            <a:off x="7673062" y="3225234"/>
            <a:ext cx="681317" cy="3231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51F2BB-5A51-4106-9FD4-D7D2687AB139}"/>
              </a:ext>
            </a:extLst>
          </p:cNvPr>
          <p:cNvSpPr txBox="1"/>
          <p:nvPr/>
        </p:nvSpPr>
        <p:spPr>
          <a:xfrm>
            <a:off x="8265641" y="2103352"/>
            <a:ext cx="3877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에러 개선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점수 반영방식 추가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매칭과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전수 조사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내 코드와 대전 기능 추가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가이드 공지사항 팝업화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대전기록에서 사용한 코드 확인 및 수정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실시간 랭킹페이지 추가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586FB6-8CFF-4A88-86B3-63586613E0EB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0D0B0-5F2B-428B-8B99-BF6BFAEEAB7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id="{8881D5FC-F68C-4E90-8706-C23284F51CC3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0F80540-B8BD-43A0-A39A-518C8E0BE5D0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42FBC4-EEBD-4FE3-8B10-29A64EDAB205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06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613225" y="26196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내용</a:t>
            </a:r>
            <a:r>
              <a:rPr lang="en-US" altLang="ko-KR" sz="14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4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베타테스트</a:t>
            </a:r>
            <a:endParaRPr lang="ko-KR" altLang="en-US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8CAD5A-98C4-4829-95F4-4091924E57A5}"/>
              </a:ext>
            </a:extLst>
          </p:cNvPr>
          <p:cNvSpPr/>
          <p:nvPr/>
        </p:nvSpPr>
        <p:spPr>
          <a:xfrm>
            <a:off x="1560808" y="1263276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3419-53FF-41EC-A472-FB9C8A6B08DB}"/>
              </a:ext>
            </a:extLst>
          </p:cNvPr>
          <p:cNvSpPr txBox="1"/>
          <p:nvPr/>
        </p:nvSpPr>
        <p:spPr>
          <a:xfrm>
            <a:off x="1560808" y="1080149"/>
            <a:ext cx="169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30" panose="02030504000101010101" pitchFamily="18" charset="-127"/>
                <a:ea typeface="-윤고딕330" panose="02030504000101010101" pitchFamily="18" charset="-127"/>
              </a:rPr>
              <a:t>수행내용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8AA95-8752-40D1-97FD-FF86C0A80FFD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D6E53-F2AA-40FE-A2E0-1613F78CCCB0}"/>
              </a:ext>
            </a:extLst>
          </p:cNvPr>
          <p:cNvSpPr/>
          <p:nvPr/>
        </p:nvSpPr>
        <p:spPr>
          <a:xfrm>
            <a:off x="1577959" y="229653"/>
            <a:ext cx="2031307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9BD71D-5D74-4592-B4ED-7B09FA4CEE6F}"/>
              </a:ext>
            </a:extLst>
          </p:cNvPr>
          <p:cNvSpPr txBox="1"/>
          <p:nvPr/>
        </p:nvSpPr>
        <p:spPr>
          <a:xfrm>
            <a:off x="1613225" y="255533"/>
            <a:ext cx="203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E863AD-9075-49F7-BFAD-8FDB6E5D8390}"/>
              </a:ext>
            </a:extLst>
          </p:cNvPr>
          <p:cNvSpPr/>
          <p:nvPr/>
        </p:nvSpPr>
        <p:spPr>
          <a:xfrm>
            <a:off x="4720158" y="5479897"/>
            <a:ext cx="3601597" cy="14723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3638A-7638-4FA0-A4BC-A741CDC4C8C8}"/>
              </a:ext>
            </a:extLst>
          </p:cNvPr>
          <p:cNvSpPr txBox="1"/>
          <p:nvPr/>
        </p:nvSpPr>
        <p:spPr>
          <a:xfrm>
            <a:off x="4720158" y="5319351"/>
            <a:ext cx="3404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프로젝트 일정 및 기능 구현 목표 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098C4-1DB1-40C7-AC7F-B5EC53E13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0" y="1893293"/>
            <a:ext cx="5054546" cy="30793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07AA79-EE34-4B12-9DA4-8C5AAAEB3769}"/>
              </a:ext>
            </a:extLst>
          </p:cNvPr>
          <p:cNvSpPr/>
          <p:nvPr/>
        </p:nvSpPr>
        <p:spPr>
          <a:xfrm>
            <a:off x="6520956" y="2243960"/>
            <a:ext cx="50545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algn="ctr" fontAlgn="base"/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기능 개발 목표</a:t>
            </a:r>
            <a:endParaRPr lang="en-US" altLang="ko-KR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79400" algn="ctr" fontAlgn="base"/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  <a:p>
            <a:pPr marL="279400" fontAlgn="base"/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사용자와 문제에 대한 알고리즘을 제출한 후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</a:p>
          <a:p>
            <a:pPr marL="279400" fontAlgn="base"/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다른 사용자와 대전하는 기능</a:t>
            </a:r>
          </a:p>
          <a:p>
            <a:pPr marL="279400" fontAlgn="base"/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사용자가 대전 기록의 리플레이를 보는 기능</a:t>
            </a:r>
          </a:p>
          <a:p>
            <a:pPr marL="279400" fontAlgn="base"/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사용자가 자신의 코드와 대전할 수 있는 기능</a:t>
            </a:r>
          </a:p>
          <a:p>
            <a:pPr marL="279400" fontAlgn="base"/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관리자가 문제를 쉽게 추가할 수 있는 기능</a:t>
            </a:r>
          </a:p>
        </p:txBody>
      </p:sp>
      <p:pic>
        <p:nvPicPr>
          <p:cNvPr id="19" name="그림 18" descr="사진, 시계, 빨간색, 표지판이(가) 표시된 사진&#10;&#10;자동 생성된 설명">
            <a:extLst>
              <a:ext uri="{FF2B5EF4-FFF2-40B4-BE49-F238E27FC236}">
                <a16:creationId xmlns:a16="http://schemas.microsoft.com/office/drawing/2014/main" id="{8E3D81D6-507D-4C58-8124-E22C364472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9532">
            <a:off x="3672632" y="2692768"/>
            <a:ext cx="5624754" cy="147473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EF46B9-D940-41C8-ADAD-961565ACAA4E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8FDA693-8402-4B79-BA75-6D09506C124C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610D5815-EB61-4C26-8A93-EB40CDB331F9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7DC5D63-7497-457A-ADC2-E4A408A91D71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AD1588-D9F9-422B-BF7F-EB5A8524706F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8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0356B-2785-49D9-B542-21A9CAE3E194}"/>
              </a:ext>
            </a:extLst>
          </p:cNvPr>
          <p:cNvGrpSpPr/>
          <p:nvPr/>
        </p:nvGrpSpPr>
        <p:grpSpPr>
          <a:xfrm>
            <a:off x="3571009" y="2777697"/>
            <a:ext cx="5049982" cy="884594"/>
            <a:chOff x="4835079" y="2977331"/>
            <a:chExt cx="2127506" cy="8845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4835079" y="2977331"/>
              <a:ext cx="21275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</a:rPr>
                <a:t>피드백 질의응답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5720711" y="3584926"/>
              <a:ext cx="356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</a:rPr>
                <a:t>Progress</a:t>
              </a:r>
              <a:endPara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46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4518D4-A998-4773-AD08-F304414D5CB0}"/>
              </a:ext>
            </a:extLst>
          </p:cNvPr>
          <p:cNvSpPr/>
          <p:nvPr/>
        </p:nvSpPr>
        <p:spPr>
          <a:xfrm>
            <a:off x="1753653" y="1199477"/>
            <a:ext cx="6820331" cy="70788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6C083-082D-4C49-A861-89AD8C2D52EF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3DBCBC-31B1-4E69-8367-395A9BF87360}"/>
              </a:ext>
            </a:extLst>
          </p:cNvPr>
          <p:cNvSpPr/>
          <p:nvPr/>
        </p:nvSpPr>
        <p:spPr>
          <a:xfrm>
            <a:off x="1577961" y="229653"/>
            <a:ext cx="865936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7510A5-27B4-4E8F-9FEF-46F2D93DAFDF}"/>
              </a:ext>
            </a:extLst>
          </p:cNvPr>
          <p:cNvSpPr txBox="1"/>
          <p:nvPr/>
        </p:nvSpPr>
        <p:spPr>
          <a:xfrm>
            <a:off x="1579092" y="255534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질의 응답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D7AA4-90A0-45CE-877A-8206069A6D52}"/>
              </a:ext>
            </a:extLst>
          </p:cNvPr>
          <p:cNvSpPr txBox="1"/>
          <p:nvPr/>
        </p:nvSpPr>
        <p:spPr>
          <a:xfrm>
            <a:off x="1753653" y="1189895"/>
            <a:ext cx="6970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Q .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난이도가 높지 않은 게임을 추가하여 시연 효과를 높인다면     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   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좋은 반응을 얻을 수 있으리라 생각합니다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DAC497-6F53-4643-AA07-56A223C635D6}"/>
              </a:ext>
            </a:extLst>
          </p:cNvPr>
          <p:cNvSpPr txBox="1"/>
          <p:nvPr/>
        </p:nvSpPr>
        <p:spPr>
          <a:xfrm>
            <a:off x="2191570" y="2339699"/>
            <a:ext cx="783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기존 보드 게임에서 규칙을 간소화하여 난이도를 낮춘 게임을 개발했습니다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58311-82DD-4C68-80B5-25C38E58F811}"/>
              </a:ext>
            </a:extLst>
          </p:cNvPr>
          <p:cNvSpPr txBox="1"/>
          <p:nvPr/>
        </p:nvSpPr>
        <p:spPr>
          <a:xfrm>
            <a:off x="2191569" y="2966283"/>
            <a:ext cx="895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게임 생성 기능으로 기존 체스 규칙에서 돌의 개수를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개로 줄인 미니 체스를 개발했습니다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8F4BB-D4FE-4C73-979B-AA6664BEC9DA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8FAFC-4D99-496F-918B-CDFF3A5E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19" y="4051838"/>
            <a:ext cx="2558109" cy="20178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EDF587-A076-4DED-B04B-6EB5B81F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84" y="3335615"/>
            <a:ext cx="2558100" cy="34502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1A6940-40E7-459F-9DBE-BDB7E797E373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C3F729-2884-439C-AC17-E15B5A2C1113}"/>
              </a:ext>
            </a:extLst>
          </p:cNvPr>
          <p:cNvGrpSpPr/>
          <p:nvPr/>
        </p:nvGrpSpPr>
        <p:grpSpPr>
          <a:xfrm>
            <a:off x="0" y="1263276"/>
            <a:ext cx="1251284" cy="532299"/>
            <a:chOff x="1" y="243503"/>
            <a:chExt cx="1251284" cy="43991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58112E6-CEEC-4A28-975E-203A4E602499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76FD5A76-BBF6-4A43-8D6C-775AA657C74C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8B78C6E-1FBE-4B71-89A7-27665EC03739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21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6C083-082D-4C49-A861-89AD8C2D52EF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46F0F9-8EC0-40D2-AD33-17DE7D5B4669}"/>
              </a:ext>
            </a:extLst>
          </p:cNvPr>
          <p:cNvSpPr/>
          <p:nvPr/>
        </p:nvSpPr>
        <p:spPr>
          <a:xfrm>
            <a:off x="1759163" y="1199477"/>
            <a:ext cx="9515639" cy="40011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0571B6-58E0-4CC9-B3EE-5F332F36C477}"/>
              </a:ext>
            </a:extLst>
          </p:cNvPr>
          <p:cNvSpPr txBox="1"/>
          <p:nvPr/>
        </p:nvSpPr>
        <p:spPr>
          <a:xfrm>
            <a:off x="1753654" y="1199113"/>
            <a:ext cx="977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Q .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과제 수행의 결과로 어떤 새로운 게임을 만들었는지 그 예를 보여주면 좋겠습니다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FC189-68B4-44F5-9189-702639160EBE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9E5861-E872-49DF-8720-D325D1567206}"/>
              </a:ext>
            </a:extLst>
          </p:cNvPr>
          <p:cNvSpPr txBox="1"/>
          <p:nvPr/>
        </p:nvSpPr>
        <p:spPr>
          <a:xfrm>
            <a:off x="2170168" y="1981362"/>
            <a:ext cx="951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현재 문제 만들기 기능으로 미니 체스와 같은 게임을 구현할 수 있습니다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미니 체스 외에도 구현되어 있는 다른 규칙들을 재조합해서 새로운 문제를 만들 수 있습니다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7AB27-1FAD-48A7-8E64-89E1A7053003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DB7E13-DA66-42FC-A982-83CE88971CF8}"/>
              </a:ext>
            </a:extLst>
          </p:cNvPr>
          <p:cNvGrpSpPr/>
          <p:nvPr/>
        </p:nvGrpSpPr>
        <p:grpSpPr>
          <a:xfrm>
            <a:off x="0" y="1263276"/>
            <a:ext cx="1251284" cy="532299"/>
            <a:chOff x="1" y="243503"/>
            <a:chExt cx="1251284" cy="4399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55DEED-3CBB-44EC-AB98-85BA825A873F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A6479B5B-0ED6-4D13-95D0-587768E05A39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302D83-A81C-4D7D-8295-A2EF692F43F0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507026-53D5-4F49-9434-DF8F1349BC00}"/>
              </a:ext>
            </a:extLst>
          </p:cNvPr>
          <p:cNvSpPr/>
          <p:nvPr/>
        </p:nvSpPr>
        <p:spPr>
          <a:xfrm>
            <a:off x="1577961" y="229653"/>
            <a:ext cx="865936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55D15-A7A4-4BC0-BB38-F44836E5B8E3}"/>
              </a:ext>
            </a:extLst>
          </p:cNvPr>
          <p:cNvSpPr txBox="1"/>
          <p:nvPr/>
        </p:nvSpPr>
        <p:spPr>
          <a:xfrm>
            <a:off x="1579092" y="255534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질의 응답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3C01BB4-7D37-4880-8202-5699D349A5F5}"/>
              </a:ext>
            </a:extLst>
          </p:cNvPr>
          <p:cNvSpPr/>
          <p:nvPr/>
        </p:nvSpPr>
        <p:spPr>
          <a:xfrm>
            <a:off x="6204087" y="3730772"/>
            <a:ext cx="723900" cy="3248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E125AE-BBF7-4CAD-A8D6-A3981DC43D6E}"/>
              </a:ext>
            </a:extLst>
          </p:cNvPr>
          <p:cNvSpPr txBox="1"/>
          <p:nvPr/>
        </p:nvSpPr>
        <p:spPr>
          <a:xfrm>
            <a:off x="5742039" y="4218872"/>
            <a:ext cx="15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문제 생성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C653F1-9939-4F69-BBE2-5FA62EFD310C}"/>
              </a:ext>
            </a:extLst>
          </p:cNvPr>
          <p:cNvSpPr/>
          <p:nvPr/>
        </p:nvSpPr>
        <p:spPr>
          <a:xfrm>
            <a:off x="2987090" y="6200966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676851-8A39-4C7A-B9EC-1A8C07E00193}"/>
              </a:ext>
            </a:extLst>
          </p:cNvPr>
          <p:cNvSpPr txBox="1"/>
          <p:nvPr/>
        </p:nvSpPr>
        <p:spPr>
          <a:xfrm>
            <a:off x="3033867" y="6047077"/>
            <a:ext cx="1363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문제 생성 요청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7BD8BB-C3D3-45F1-A8B5-EB8F6CEC99B1}"/>
              </a:ext>
            </a:extLst>
          </p:cNvPr>
          <p:cNvSpPr/>
          <p:nvPr/>
        </p:nvSpPr>
        <p:spPr>
          <a:xfrm>
            <a:off x="8868923" y="6203123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B5213-8B58-4093-A7A0-D2AACB23CA62}"/>
              </a:ext>
            </a:extLst>
          </p:cNvPr>
          <p:cNvSpPr txBox="1"/>
          <p:nvPr/>
        </p:nvSpPr>
        <p:spPr>
          <a:xfrm>
            <a:off x="9112157" y="6020188"/>
            <a:ext cx="9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문제 생성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C62E5F0-39AE-402C-AB19-E1E33F33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54" y="2784756"/>
            <a:ext cx="3813931" cy="3031919"/>
          </a:xfrm>
          <a:prstGeom prst="rect">
            <a:avLst/>
          </a:prstGeom>
        </p:spPr>
      </p:pic>
      <p:sp>
        <p:nvSpPr>
          <p:cNvPr id="37" name="순서도: 수동 연산 36">
            <a:extLst>
              <a:ext uri="{FF2B5EF4-FFF2-40B4-BE49-F238E27FC236}">
                <a16:creationId xmlns:a16="http://schemas.microsoft.com/office/drawing/2014/main" id="{46F4E7B8-ED98-44A1-BFCE-F00BF2EEF55E}"/>
              </a:ext>
            </a:extLst>
          </p:cNvPr>
          <p:cNvSpPr/>
          <p:nvPr/>
        </p:nvSpPr>
        <p:spPr>
          <a:xfrm>
            <a:off x="3519048" y="4921700"/>
            <a:ext cx="802568" cy="685188"/>
          </a:xfrm>
          <a:prstGeom prst="flowChartManualOperation">
            <a:avLst/>
          </a:prstGeom>
          <a:gradFill flip="none" rotWithShape="1">
            <a:gsLst>
              <a:gs pos="100000">
                <a:srgbClr val="899AB6"/>
              </a:gs>
              <a:gs pos="0">
                <a:schemeClr val="tx1">
                  <a:lumMod val="96000"/>
                  <a:lumOff val="4000"/>
                  <a:alpha val="7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901924A-447E-46B6-A82D-7E0B09041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43" y="4520661"/>
            <a:ext cx="1001638" cy="43081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68657E4-4437-41B1-B9B2-D2538373E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315" y="2734985"/>
            <a:ext cx="3615487" cy="303191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D8B3E2-DE7D-46A7-B18E-F5C678B663B5}"/>
              </a:ext>
            </a:extLst>
          </p:cNvPr>
          <p:cNvSpPr/>
          <p:nvPr/>
        </p:nvSpPr>
        <p:spPr>
          <a:xfrm>
            <a:off x="8868925" y="4702628"/>
            <a:ext cx="1190823" cy="9042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11D6152-9CEF-4F4A-8EFE-412C92AC52DD}"/>
              </a:ext>
            </a:extLst>
          </p:cNvPr>
          <p:cNvSpPr/>
          <p:nvPr/>
        </p:nvSpPr>
        <p:spPr>
          <a:xfrm>
            <a:off x="3442142" y="4520661"/>
            <a:ext cx="979009" cy="401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0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6C083-082D-4C49-A861-89AD8C2D52EF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46F0F9-8EC0-40D2-AD33-17DE7D5B4669}"/>
              </a:ext>
            </a:extLst>
          </p:cNvPr>
          <p:cNvSpPr/>
          <p:nvPr/>
        </p:nvSpPr>
        <p:spPr>
          <a:xfrm>
            <a:off x="1759163" y="1199477"/>
            <a:ext cx="9515639" cy="40011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0571B6-58E0-4CC9-B3EE-5F332F36C477}"/>
              </a:ext>
            </a:extLst>
          </p:cNvPr>
          <p:cNvSpPr txBox="1"/>
          <p:nvPr/>
        </p:nvSpPr>
        <p:spPr>
          <a:xfrm>
            <a:off x="1753654" y="1199113"/>
            <a:ext cx="977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Q .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과제 수행의 결과로 어떤 새로운 게임을 만들었는지 그 예를 보여주면 좋겠습니다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FC189-68B4-44F5-9189-702639160EBE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7AB27-1FAD-48A7-8E64-89E1A7053003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DB7E13-DA66-42FC-A982-83CE88971CF8}"/>
              </a:ext>
            </a:extLst>
          </p:cNvPr>
          <p:cNvGrpSpPr/>
          <p:nvPr/>
        </p:nvGrpSpPr>
        <p:grpSpPr>
          <a:xfrm>
            <a:off x="0" y="1263276"/>
            <a:ext cx="1251284" cy="532299"/>
            <a:chOff x="1" y="243503"/>
            <a:chExt cx="1251284" cy="4399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55DEED-3CBB-44EC-AB98-85BA825A873F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A6479B5B-0ED6-4D13-95D0-587768E05A39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302D83-A81C-4D7D-8295-A2EF692F43F0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507026-53D5-4F49-9434-DF8F1349BC00}"/>
              </a:ext>
            </a:extLst>
          </p:cNvPr>
          <p:cNvSpPr/>
          <p:nvPr/>
        </p:nvSpPr>
        <p:spPr>
          <a:xfrm>
            <a:off x="1577961" y="229653"/>
            <a:ext cx="865936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55D15-A7A4-4BC0-BB38-F44836E5B8E3}"/>
              </a:ext>
            </a:extLst>
          </p:cNvPr>
          <p:cNvSpPr txBox="1"/>
          <p:nvPr/>
        </p:nvSpPr>
        <p:spPr>
          <a:xfrm>
            <a:off x="1579092" y="255534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질의 응답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126FA8-26FD-4C9C-9118-2D3322BB8967}"/>
              </a:ext>
            </a:extLst>
          </p:cNvPr>
          <p:cNvSpPr txBox="1"/>
          <p:nvPr/>
        </p:nvSpPr>
        <p:spPr>
          <a:xfrm>
            <a:off x="2231941" y="2269797"/>
            <a:ext cx="92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게임 만들기에서 정의하는 게임 규칙은 각 돌에 대한 규칙과 게임 종료 규칙으로 정의됩니다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63C115-C931-4D9A-934F-C1F4E0D91722}"/>
              </a:ext>
            </a:extLst>
          </p:cNvPr>
          <p:cNvSpPr txBox="1"/>
          <p:nvPr/>
        </p:nvSpPr>
        <p:spPr>
          <a:xfrm>
            <a:off x="2258227" y="2886972"/>
            <a:ext cx="83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게임에 대해 규칙은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종류로 구분되어 있습니다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BE66D3-0A84-42EA-BD7A-43DA51A0575D}"/>
              </a:ext>
            </a:extLst>
          </p:cNvPr>
          <p:cNvSpPr txBox="1"/>
          <p:nvPr/>
        </p:nvSpPr>
        <p:spPr>
          <a:xfrm>
            <a:off x="2258227" y="3558857"/>
            <a:ext cx="83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착수 규칙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돌을 놓거나 이동시킬 때 적용되는 규칙입니다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3C313C-0EBC-4C77-9196-00AC7A4B898D}"/>
              </a:ext>
            </a:extLst>
          </p:cNvPr>
          <p:cNvSpPr txBox="1"/>
          <p:nvPr/>
        </p:nvSpPr>
        <p:spPr>
          <a:xfrm>
            <a:off x="2258227" y="4121322"/>
            <a:ext cx="83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액션 규칙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돌을 놓거나 이동시킨 후 발생하는 이벤트에 대한 규칙입니다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E18FC8-8787-427F-BC99-014FDEBF50E1}"/>
              </a:ext>
            </a:extLst>
          </p:cNvPr>
          <p:cNvSpPr txBox="1"/>
          <p:nvPr/>
        </p:nvSpPr>
        <p:spPr>
          <a:xfrm>
            <a:off x="2258227" y="4490654"/>
            <a:ext cx="897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ex.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이동 시 근처의 돌을 자신의 돌로 변경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/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이동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착수 위치의 적 돌을 자신의 돌로 변경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D31FC1-38E4-480F-B300-CFADC572BCC2}"/>
              </a:ext>
            </a:extLst>
          </p:cNvPr>
          <p:cNvSpPr txBox="1"/>
          <p:nvPr/>
        </p:nvSpPr>
        <p:spPr>
          <a:xfrm>
            <a:off x="2258227" y="5044652"/>
            <a:ext cx="83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엔딩 규칙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게임이 종료되는 상황에 대한 규칙입니다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6DC0DF-7A97-4BBD-9D3E-F6A1EC116418}"/>
              </a:ext>
            </a:extLst>
          </p:cNvPr>
          <p:cNvSpPr txBox="1"/>
          <p:nvPr/>
        </p:nvSpPr>
        <p:spPr>
          <a:xfrm>
            <a:off x="2231941" y="5422451"/>
            <a:ext cx="680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ex.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보드판이 꽉 차면 게임 종료</a:t>
            </a:r>
          </a:p>
        </p:txBody>
      </p:sp>
    </p:spTree>
    <p:extLst>
      <p:ext uri="{BB962C8B-B14F-4D97-AF65-F5344CB8AC3E}">
        <p14:creationId xmlns:p14="http://schemas.microsoft.com/office/powerpoint/2010/main" val="3789273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6C083-082D-4C49-A861-89AD8C2D52EF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46F0F9-8EC0-40D2-AD33-17DE7D5B4669}"/>
              </a:ext>
            </a:extLst>
          </p:cNvPr>
          <p:cNvSpPr/>
          <p:nvPr/>
        </p:nvSpPr>
        <p:spPr>
          <a:xfrm>
            <a:off x="1759163" y="1199477"/>
            <a:ext cx="9515639" cy="40011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0571B6-58E0-4CC9-B3EE-5F332F36C477}"/>
              </a:ext>
            </a:extLst>
          </p:cNvPr>
          <p:cNvSpPr txBox="1"/>
          <p:nvPr/>
        </p:nvSpPr>
        <p:spPr>
          <a:xfrm>
            <a:off x="1753654" y="1199113"/>
            <a:ext cx="977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Q .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과제 수행의 결과로 어떤 새로운 게임을 만들었는지 그 예를 보여주면 좋겠습니다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FC189-68B4-44F5-9189-702639160EBE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7AB27-1FAD-48A7-8E64-89E1A7053003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DB7E13-DA66-42FC-A982-83CE88971CF8}"/>
              </a:ext>
            </a:extLst>
          </p:cNvPr>
          <p:cNvGrpSpPr/>
          <p:nvPr/>
        </p:nvGrpSpPr>
        <p:grpSpPr>
          <a:xfrm>
            <a:off x="0" y="1263276"/>
            <a:ext cx="1251284" cy="532299"/>
            <a:chOff x="1" y="243503"/>
            <a:chExt cx="1251284" cy="4399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55DEED-3CBB-44EC-AB98-85BA825A873F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A6479B5B-0ED6-4D13-95D0-587768E05A39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302D83-A81C-4D7D-8295-A2EF692F43F0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507026-53D5-4F49-9434-DF8F1349BC00}"/>
              </a:ext>
            </a:extLst>
          </p:cNvPr>
          <p:cNvSpPr/>
          <p:nvPr/>
        </p:nvSpPr>
        <p:spPr>
          <a:xfrm>
            <a:off x="1577961" y="229653"/>
            <a:ext cx="865936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55D15-A7A4-4BC0-BB38-F44836E5B8E3}"/>
              </a:ext>
            </a:extLst>
          </p:cNvPr>
          <p:cNvSpPr txBox="1"/>
          <p:nvPr/>
        </p:nvSpPr>
        <p:spPr>
          <a:xfrm>
            <a:off x="1579092" y="255534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질의 응답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126FA8-26FD-4C9C-9118-2D3322BB8967}"/>
              </a:ext>
            </a:extLst>
          </p:cNvPr>
          <p:cNvSpPr txBox="1"/>
          <p:nvPr/>
        </p:nvSpPr>
        <p:spPr>
          <a:xfrm>
            <a:off x="2231942" y="2269797"/>
            <a:ext cx="83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각 문제는 이와 같은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rule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데이터를 가지고 있으며 다음과 같이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json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으로 표현됩니다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D1890C-619C-4256-B631-F4923171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38" y="2847704"/>
            <a:ext cx="10095044" cy="29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73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0356B-2785-49D9-B542-21A9CAE3E194}"/>
              </a:ext>
            </a:extLst>
          </p:cNvPr>
          <p:cNvGrpSpPr/>
          <p:nvPr/>
        </p:nvGrpSpPr>
        <p:grpSpPr>
          <a:xfrm>
            <a:off x="5061106" y="2986703"/>
            <a:ext cx="2069797" cy="884594"/>
            <a:chOff x="4863936" y="2977331"/>
            <a:chExt cx="2069797" cy="8845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4863936" y="2977331"/>
              <a:ext cx="20697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기대효과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5262263" y="3584926"/>
              <a:ext cx="1273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30" panose="02030504000101010101" pitchFamily="18" charset="-127"/>
                  <a:ea typeface="-윤고딕330" panose="02030504000101010101" pitchFamily="18" charset="-127"/>
                </a:rPr>
                <a:t>Expected</a:t>
              </a:r>
              <a:r>
                <a:rPr lang="ko-KR" altLang="en-US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30" panose="02030504000101010101" pitchFamily="18" charset="-127"/>
                  <a:ea typeface="-윤고딕330" panose="02030504000101010101" pitchFamily="18" charset="-127"/>
                </a:rPr>
                <a:t>Effect</a:t>
              </a:r>
              <a:endPara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915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3193BA-DBB3-47FE-924B-A47BFD3F2A15}"/>
              </a:ext>
            </a:extLst>
          </p:cNvPr>
          <p:cNvSpPr/>
          <p:nvPr/>
        </p:nvSpPr>
        <p:spPr>
          <a:xfrm>
            <a:off x="1667602" y="1437838"/>
            <a:ext cx="1760266" cy="26167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0" y="1795575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3D6633-EC1F-4BEB-BF3E-D9A8308E07A5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0AC9E3-94BC-455C-B1B9-667FC2785299}"/>
              </a:ext>
            </a:extLst>
          </p:cNvPr>
          <p:cNvSpPr/>
          <p:nvPr/>
        </p:nvSpPr>
        <p:spPr>
          <a:xfrm>
            <a:off x="1595684" y="223216"/>
            <a:ext cx="832552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1EE1B2-2B77-4C32-83EC-5C3BA1C34A42}"/>
              </a:ext>
            </a:extLst>
          </p:cNvPr>
          <p:cNvSpPr txBox="1"/>
          <p:nvPr/>
        </p:nvSpPr>
        <p:spPr>
          <a:xfrm>
            <a:off x="1579091" y="255534"/>
            <a:ext cx="160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82190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4977D8-5BFB-444D-933B-F09885760220}"/>
              </a:ext>
            </a:extLst>
          </p:cNvPr>
          <p:cNvSpPr txBox="1"/>
          <p:nvPr/>
        </p:nvSpPr>
        <p:spPr>
          <a:xfrm>
            <a:off x="319869" y="2822269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6168B1-4B84-4839-946D-0ADDD71116EF}"/>
              </a:ext>
            </a:extLst>
          </p:cNvPr>
          <p:cNvSpPr txBox="1"/>
          <p:nvPr/>
        </p:nvSpPr>
        <p:spPr>
          <a:xfrm>
            <a:off x="1667603" y="1145514"/>
            <a:ext cx="1881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기대효과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07FE05-D023-43AA-BF1A-97C265961EA5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DAC59656-B435-40A2-9FB6-37D902D9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95" y="2085455"/>
            <a:ext cx="3487236" cy="230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1A4A8D-EDB6-43EC-A8FC-E9DB3894A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82" y="2090165"/>
            <a:ext cx="3545560" cy="240345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7DA8D3-AFBC-4B73-9A8C-77B753944127}"/>
              </a:ext>
            </a:extLst>
          </p:cNvPr>
          <p:cNvSpPr/>
          <p:nvPr/>
        </p:nvSpPr>
        <p:spPr>
          <a:xfrm>
            <a:off x="2823286" y="4916912"/>
            <a:ext cx="2308771" cy="1971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A50AE4-164C-4217-A2D1-B7415A3AF653}"/>
              </a:ext>
            </a:extLst>
          </p:cNvPr>
          <p:cNvSpPr/>
          <p:nvPr/>
        </p:nvSpPr>
        <p:spPr>
          <a:xfrm>
            <a:off x="7059944" y="4915186"/>
            <a:ext cx="3586285" cy="19890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DFD8BE-EADE-4363-A066-F81DB59447BA}"/>
              </a:ext>
            </a:extLst>
          </p:cNvPr>
          <p:cNvSpPr txBox="1"/>
          <p:nvPr/>
        </p:nvSpPr>
        <p:spPr>
          <a:xfrm>
            <a:off x="2711275" y="4730387"/>
            <a:ext cx="247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 트레이닝 동기 제공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E10191-2EB2-46AC-AD55-BF81EF9C190B}"/>
              </a:ext>
            </a:extLst>
          </p:cNvPr>
          <p:cNvSpPr txBox="1"/>
          <p:nvPr/>
        </p:nvSpPr>
        <p:spPr>
          <a:xfrm>
            <a:off x="6968495" y="4709447"/>
            <a:ext cx="3779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자연스러운 코드 리뷰 습관 함양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9FA10-8BF0-4BBB-BB88-8033B15823AD}"/>
              </a:ext>
            </a:extLst>
          </p:cNvPr>
          <p:cNvSpPr txBox="1"/>
          <p:nvPr/>
        </p:nvSpPr>
        <p:spPr>
          <a:xfrm>
            <a:off x="2312002" y="5420163"/>
            <a:ext cx="3545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문제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와 </a:t>
            </a:r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이라는 주제를 통해 경쟁심을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자극함으로써 </a:t>
            </a:r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 트레이닝을</a:t>
            </a:r>
            <a:endParaRPr lang="en-US" altLang="ko-K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지속할 수 있는 동기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를 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A60801-7176-4AFD-BCD3-1FB0829F9CC8}"/>
              </a:ext>
            </a:extLst>
          </p:cNvPr>
          <p:cNvSpPr txBox="1"/>
          <p:nvPr/>
        </p:nvSpPr>
        <p:spPr>
          <a:xfrm>
            <a:off x="7080308" y="5420163"/>
            <a:ext cx="3545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리플레이 기능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과 </a:t>
            </a:r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내 코드와 대전 기능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을 통해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직관적으로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그리고 재미있게 본인의 코드를 </a:t>
            </a:r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리뷰할 수 있는 습관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을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길러줌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</p:txBody>
      </p:sp>
      <p:pic>
        <p:nvPicPr>
          <p:cNvPr id="3" name="그림 2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4E676EE4-9EE9-40DD-98E4-55F3D4A61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35" y="2162373"/>
            <a:ext cx="7887383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3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0356B-2785-49D9-B542-21A9CAE3E194}"/>
              </a:ext>
            </a:extLst>
          </p:cNvPr>
          <p:cNvGrpSpPr/>
          <p:nvPr/>
        </p:nvGrpSpPr>
        <p:grpSpPr>
          <a:xfrm>
            <a:off x="4500054" y="2986703"/>
            <a:ext cx="3191899" cy="884594"/>
            <a:chOff x="4302884" y="2977331"/>
            <a:chExt cx="3191899" cy="8845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4302884" y="2977331"/>
              <a:ext cx="3191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윤고딕340"/>
                  <a:ea typeface="-윤고딕350" panose="02030504000101010101" pitchFamily="18" charset="-127"/>
                </a:rPr>
                <a:t>프로젝트 소개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5068843" y="3584926"/>
              <a:ext cx="16600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Project</a:t>
              </a:r>
              <a:r>
                <a:rPr lang="ko-KR" altLang="en-US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429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3193BA-DBB3-47FE-924B-A47BFD3F2A15}"/>
              </a:ext>
            </a:extLst>
          </p:cNvPr>
          <p:cNvSpPr/>
          <p:nvPr/>
        </p:nvSpPr>
        <p:spPr>
          <a:xfrm>
            <a:off x="1667602" y="1437838"/>
            <a:ext cx="1760266" cy="26167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0" y="1795575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3D6633-EC1F-4BEB-BF3E-D9A8308E07A5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0AC9E3-94BC-455C-B1B9-667FC2785299}"/>
              </a:ext>
            </a:extLst>
          </p:cNvPr>
          <p:cNvSpPr/>
          <p:nvPr/>
        </p:nvSpPr>
        <p:spPr>
          <a:xfrm>
            <a:off x="1595684" y="223216"/>
            <a:ext cx="832552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1EE1B2-2B77-4C32-83EC-5C3BA1C34A42}"/>
              </a:ext>
            </a:extLst>
          </p:cNvPr>
          <p:cNvSpPr txBox="1"/>
          <p:nvPr/>
        </p:nvSpPr>
        <p:spPr>
          <a:xfrm>
            <a:off x="1579091" y="255534"/>
            <a:ext cx="160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82190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4977D8-5BFB-444D-933B-F09885760220}"/>
              </a:ext>
            </a:extLst>
          </p:cNvPr>
          <p:cNvSpPr txBox="1"/>
          <p:nvPr/>
        </p:nvSpPr>
        <p:spPr>
          <a:xfrm>
            <a:off x="319869" y="2822269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6168B1-4B84-4839-946D-0ADDD71116EF}"/>
              </a:ext>
            </a:extLst>
          </p:cNvPr>
          <p:cNvSpPr txBox="1"/>
          <p:nvPr/>
        </p:nvSpPr>
        <p:spPr>
          <a:xfrm>
            <a:off x="1667603" y="1145514"/>
            <a:ext cx="1881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활용방안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07FE05-D023-43AA-BF1A-97C265961EA5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7DA8D3-AFBC-4B73-9A8C-77B753944127}"/>
              </a:ext>
            </a:extLst>
          </p:cNvPr>
          <p:cNvSpPr/>
          <p:nvPr/>
        </p:nvSpPr>
        <p:spPr>
          <a:xfrm>
            <a:off x="2823286" y="4916912"/>
            <a:ext cx="2308771" cy="1971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A50AE4-164C-4217-A2D1-B7415A3AF653}"/>
              </a:ext>
            </a:extLst>
          </p:cNvPr>
          <p:cNvSpPr/>
          <p:nvPr/>
        </p:nvSpPr>
        <p:spPr>
          <a:xfrm>
            <a:off x="7059944" y="4915186"/>
            <a:ext cx="3586285" cy="19890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DFD8BE-EADE-4363-A066-F81DB59447BA}"/>
              </a:ext>
            </a:extLst>
          </p:cNvPr>
          <p:cNvSpPr txBox="1"/>
          <p:nvPr/>
        </p:nvSpPr>
        <p:spPr>
          <a:xfrm>
            <a:off x="2711275" y="4730387"/>
            <a:ext cx="247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일반적인 웹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E10191-2EB2-46AC-AD55-BF81EF9C190B}"/>
              </a:ext>
            </a:extLst>
          </p:cNvPr>
          <p:cNvSpPr txBox="1"/>
          <p:nvPr/>
        </p:nvSpPr>
        <p:spPr>
          <a:xfrm>
            <a:off x="6968495" y="4709447"/>
            <a:ext cx="3779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특정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그룹별로 서비스 제공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9FA10-8BF0-4BBB-BB88-8033B15823AD}"/>
              </a:ext>
            </a:extLst>
          </p:cNvPr>
          <p:cNvSpPr txBox="1"/>
          <p:nvPr/>
        </p:nvSpPr>
        <p:spPr>
          <a:xfrm>
            <a:off x="1667602" y="5420162"/>
            <a:ext cx="450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일반 웹 게임 서비스로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불특정 사용자에게 서비스를 제공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A60801-7176-4AFD-BCD3-1FB0829F9CC8}"/>
              </a:ext>
            </a:extLst>
          </p:cNvPr>
          <p:cNvSpPr txBox="1"/>
          <p:nvPr/>
        </p:nvSpPr>
        <p:spPr>
          <a:xfrm>
            <a:off x="6995396" y="5376844"/>
            <a:ext cx="3811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특정 그룹별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(ex.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학교 수업 교구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스터디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모임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로 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특정 사용자에게 서비스를 제공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C4FEF1E-48AD-41B4-9606-0B5226844C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4" b="39415"/>
          <a:stretch/>
        </p:blipFill>
        <p:spPr>
          <a:xfrm>
            <a:off x="1764147" y="2373274"/>
            <a:ext cx="4403768" cy="16254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685C0B0-2B62-440C-AB1A-0DDFD68CD5A6}"/>
              </a:ext>
            </a:extLst>
          </p:cNvPr>
          <p:cNvSpPr txBox="1"/>
          <p:nvPr/>
        </p:nvSpPr>
        <p:spPr>
          <a:xfrm>
            <a:off x="2108024" y="4220296"/>
            <a:ext cx="3739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Code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On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Board Web Service</a:t>
            </a:r>
            <a:endParaRPr lang="ko-KR" altLang="en-US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DCF6079-CFA7-470D-8874-FFEDF25AD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4" b="39415"/>
          <a:stretch/>
        </p:blipFill>
        <p:spPr>
          <a:xfrm rot="19908412">
            <a:off x="6558000" y="1472667"/>
            <a:ext cx="1780480" cy="65718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FEC129E-7393-4A54-9A48-EA384F19A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4" b="39415"/>
          <a:stretch/>
        </p:blipFill>
        <p:spPr>
          <a:xfrm rot="1620468">
            <a:off x="8386356" y="1562664"/>
            <a:ext cx="2434545" cy="89859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3BB4ECE-4640-4691-9383-F5E787261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4" b="39415"/>
          <a:stretch/>
        </p:blipFill>
        <p:spPr>
          <a:xfrm rot="183946">
            <a:off x="8779195" y="3155774"/>
            <a:ext cx="2324442" cy="85796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52B3864-6237-4156-AA2F-01A22873B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4" b="39415"/>
          <a:stretch/>
        </p:blipFill>
        <p:spPr>
          <a:xfrm rot="991098">
            <a:off x="5965654" y="2841540"/>
            <a:ext cx="2706108" cy="9988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02B3A69-6B1D-4A28-93C7-1FB5CF35B73E}"/>
              </a:ext>
            </a:extLst>
          </p:cNvPr>
          <p:cNvSpPr txBox="1"/>
          <p:nvPr/>
        </p:nvSpPr>
        <p:spPr>
          <a:xfrm>
            <a:off x="6935459" y="4228318"/>
            <a:ext cx="395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Code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On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Board Group Service</a:t>
            </a:r>
            <a:endParaRPr lang="ko-KR" altLang="en-US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6BC03E0-97EC-4874-AB47-CE50AC2CE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4" b="39415"/>
          <a:stretch/>
        </p:blipFill>
        <p:spPr>
          <a:xfrm rot="21175069">
            <a:off x="7850932" y="2397782"/>
            <a:ext cx="1347121" cy="4972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5A7E00-B457-46D4-BA5C-F9A6BE1117D3}"/>
              </a:ext>
            </a:extLst>
          </p:cNvPr>
          <p:cNvSpPr txBox="1"/>
          <p:nvPr/>
        </p:nvSpPr>
        <p:spPr>
          <a:xfrm>
            <a:off x="6811057" y="1058884"/>
            <a:ext cx="839459" cy="30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학교수업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5F54E9-A009-4571-AF7A-855AEB33CB81}"/>
              </a:ext>
            </a:extLst>
          </p:cNvPr>
          <p:cNvSpPr txBox="1"/>
          <p:nvPr/>
        </p:nvSpPr>
        <p:spPr>
          <a:xfrm>
            <a:off x="9521686" y="1281156"/>
            <a:ext cx="839459" cy="30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스터디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AB5B53-C0F5-4E6E-A29C-154F0C72144B}"/>
              </a:ext>
            </a:extLst>
          </p:cNvPr>
          <p:cNvSpPr txBox="1"/>
          <p:nvPr/>
        </p:nvSpPr>
        <p:spPr>
          <a:xfrm>
            <a:off x="7839290" y="2887674"/>
            <a:ext cx="1370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코딩모임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26F95A-AC3E-44C2-A777-B39412B20ED2}"/>
              </a:ext>
            </a:extLst>
          </p:cNvPr>
          <p:cNvSpPr txBox="1"/>
          <p:nvPr/>
        </p:nvSpPr>
        <p:spPr>
          <a:xfrm>
            <a:off x="9734022" y="2894290"/>
            <a:ext cx="839459" cy="30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대회그룹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95BBD0-76DC-49E1-900D-0064E541F6EC}"/>
              </a:ext>
            </a:extLst>
          </p:cNvPr>
          <p:cNvSpPr txBox="1"/>
          <p:nvPr/>
        </p:nvSpPr>
        <p:spPr>
          <a:xfrm>
            <a:off x="6575666" y="3766625"/>
            <a:ext cx="839459" cy="30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기타그룹</a:t>
            </a:r>
          </a:p>
        </p:txBody>
      </p:sp>
    </p:spTree>
    <p:extLst>
      <p:ext uri="{BB962C8B-B14F-4D97-AF65-F5344CB8AC3E}">
        <p14:creationId xmlns:p14="http://schemas.microsoft.com/office/powerpoint/2010/main" val="766309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B52124-2CF3-4672-87ED-D056B2C98877}"/>
              </a:ext>
            </a:extLst>
          </p:cNvPr>
          <p:cNvSpPr txBox="1"/>
          <p:nvPr/>
        </p:nvSpPr>
        <p:spPr>
          <a:xfrm>
            <a:off x="1136983" y="4668465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16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 </a:t>
            </a:r>
            <a:r>
              <a:rPr lang="ko-KR" altLang="en-US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최명서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|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최지욱 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| </a:t>
            </a:r>
            <a:r>
              <a:rPr lang="ko-KR" altLang="en-US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박호준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| </a:t>
            </a:r>
            <a:r>
              <a:rPr lang="ko-KR" altLang="en-US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우현웅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| </a:t>
            </a:r>
            <a:r>
              <a:rPr lang="ko-KR" altLang="en-US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강수련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| </a:t>
            </a:r>
            <a:r>
              <a:rPr lang="ko-KR" altLang="en-US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칼리드</a:t>
            </a:r>
            <a:endParaRPr lang="ko-KR" altLang="en-US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57772F5-9894-4A1A-AC75-4DC3E499F1DE}"/>
              </a:ext>
            </a:extLst>
          </p:cNvPr>
          <p:cNvGrpSpPr/>
          <p:nvPr/>
        </p:nvGrpSpPr>
        <p:grpSpPr>
          <a:xfrm>
            <a:off x="1136983" y="2443451"/>
            <a:ext cx="4525919" cy="2278875"/>
            <a:chOff x="1130968" y="2501300"/>
            <a:chExt cx="4525919" cy="22788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3DAA9D-2EB1-4179-BAAA-5D0FBCE91046}"/>
                </a:ext>
              </a:extLst>
            </p:cNvPr>
            <p:cNvSpPr txBox="1"/>
            <p:nvPr/>
          </p:nvSpPr>
          <p:spPr>
            <a:xfrm>
              <a:off x="1130968" y="4472398"/>
              <a:ext cx="4525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KMU Software Capstone Project </a:t>
              </a:r>
              <a:r>
                <a:rPr lang="ko-KR" altLang="en-US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알고리즘 서비스 연구소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1130968" y="2501300"/>
              <a:ext cx="4015843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5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감사합니다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1264133" y="3486849"/>
              <a:ext cx="1929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30" panose="02030504000101010101" pitchFamily="18" charset="-127"/>
                  <a:ea typeface="-윤고딕330" panose="02030504000101010101" pitchFamily="18" charset="-127"/>
                </a:rPr>
                <a:t>Code on Board</a:t>
              </a:r>
              <a:endPara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60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0" y="229653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6C083-082D-4C49-A861-89AD8C2D52EF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3DBCBC-31B1-4E69-8367-395A9BF87360}"/>
              </a:ext>
            </a:extLst>
          </p:cNvPr>
          <p:cNvSpPr/>
          <p:nvPr/>
        </p:nvSpPr>
        <p:spPr>
          <a:xfrm>
            <a:off x="1577960" y="229653"/>
            <a:ext cx="2062337" cy="37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7510A5-27B4-4E8F-9FEF-46F2D93DAFDF}"/>
              </a:ext>
            </a:extLst>
          </p:cNvPr>
          <p:cNvSpPr txBox="1"/>
          <p:nvPr/>
        </p:nvSpPr>
        <p:spPr>
          <a:xfrm>
            <a:off x="1562700" y="255534"/>
            <a:ext cx="2150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Code On Board</a:t>
            </a:r>
            <a:endParaRPr lang="ko-KR" altLang="en-US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8F4BB-D4FE-4C73-979B-AA6664BEC9DA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B81DC42-834A-40B0-9615-3F8D8DC335F3}"/>
              </a:ext>
            </a:extLst>
          </p:cNvPr>
          <p:cNvSpPr/>
          <p:nvPr/>
        </p:nvSpPr>
        <p:spPr>
          <a:xfrm>
            <a:off x="2297411" y="1592375"/>
            <a:ext cx="1876742" cy="183662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8100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B193564-96FC-4DB8-AD93-E8EAB7EDA370}"/>
              </a:ext>
            </a:extLst>
          </p:cNvPr>
          <p:cNvSpPr/>
          <p:nvPr/>
        </p:nvSpPr>
        <p:spPr>
          <a:xfrm>
            <a:off x="4929697" y="2349104"/>
            <a:ext cx="681317" cy="3231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953AD-3D2B-43CC-8FA6-2C7890670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422" y="1292602"/>
            <a:ext cx="3810654" cy="25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0367F7-CCF5-4313-9467-867701FF5A1F}"/>
              </a:ext>
            </a:extLst>
          </p:cNvPr>
          <p:cNvSpPr txBox="1"/>
          <p:nvPr/>
        </p:nvSpPr>
        <p:spPr>
          <a:xfrm>
            <a:off x="2297411" y="4571696"/>
            <a:ext cx="81031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보드게임 알고리즘 대전을 제공하는 웹사이트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직접 작성한 코드로 사람들과 대전 및 점수 경쟁을 통해 알고리즘 트레이닝을 지속할 수 있는 재미와 동기를 얻을 수 있음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리플레이 기능과 내 코드와의 대전을 통해 자신의 코드를 리뷰할 수 있는 기회를 시각적으로 얻을 수 있음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   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b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AA5B9C-4866-499C-B70C-9BF70B5DD37A}"/>
              </a:ext>
            </a:extLst>
          </p:cNvPr>
          <p:cNvSpPr/>
          <p:nvPr/>
        </p:nvSpPr>
        <p:spPr>
          <a:xfrm>
            <a:off x="2518751" y="4104539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544A3-C1ED-422E-A6E7-19528D52A482}"/>
              </a:ext>
            </a:extLst>
          </p:cNvPr>
          <p:cNvSpPr txBox="1"/>
          <p:nvPr/>
        </p:nvSpPr>
        <p:spPr>
          <a:xfrm>
            <a:off x="2408040" y="3970126"/>
            <a:ext cx="165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User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의 코드작성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051F0D-69DD-4B0D-A669-A773CD5C0CD5}"/>
              </a:ext>
            </a:extLst>
          </p:cNvPr>
          <p:cNvSpPr/>
          <p:nvPr/>
        </p:nvSpPr>
        <p:spPr>
          <a:xfrm>
            <a:off x="7651715" y="4096003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C40628-A52C-40F9-9ED7-8DE03951307C}"/>
              </a:ext>
            </a:extLst>
          </p:cNvPr>
          <p:cNvSpPr txBox="1"/>
          <p:nvPr/>
        </p:nvSpPr>
        <p:spPr>
          <a:xfrm>
            <a:off x="7541006" y="3943256"/>
            <a:ext cx="165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대전화면</a:t>
            </a:r>
          </a:p>
        </p:txBody>
      </p:sp>
    </p:spTree>
    <p:extLst>
      <p:ext uri="{BB962C8B-B14F-4D97-AF65-F5344CB8AC3E}">
        <p14:creationId xmlns:p14="http://schemas.microsoft.com/office/powerpoint/2010/main" val="202928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0" y="229653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6C083-082D-4C49-A861-89AD8C2D52EF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3DBCBC-31B1-4E69-8367-395A9BF87360}"/>
              </a:ext>
            </a:extLst>
          </p:cNvPr>
          <p:cNvSpPr/>
          <p:nvPr/>
        </p:nvSpPr>
        <p:spPr>
          <a:xfrm>
            <a:off x="1577961" y="229654"/>
            <a:ext cx="1745991" cy="3667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7510A5-27B4-4E8F-9FEF-46F2D93DAFDF}"/>
              </a:ext>
            </a:extLst>
          </p:cNvPr>
          <p:cNvSpPr txBox="1"/>
          <p:nvPr/>
        </p:nvSpPr>
        <p:spPr>
          <a:xfrm>
            <a:off x="1579092" y="255534"/>
            <a:ext cx="174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윤고딕330"/>
                <a:ea typeface="나눔바른고딕" panose="020B0603020101020101" pitchFamily="50" charset="-127"/>
              </a:rPr>
              <a:t>추진배경 및 필요성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8F4BB-D4FE-4C73-979B-AA6664BEC9DA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0367F7-CCF5-4313-9467-867701FF5A1F}"/>
              </a:ext>
            </a:extLst>
          </p:cNvPr>
          <p:cNvSpPr txBox="1"/>
          <p:nvPr/>
        </p:nvSpPr>
        <p:spPr>
          <a:xfrm>
            <a:off x="2450956" y="4272677"/>
            <a:ext cx="81031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컴퓨터공학 및 소프트웨어 전공 학생들이 컴퓨터적 사고를 기르기 위해 알고리즘 사이트를 이용함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 사이트를 통해 꾸준히 트레이닝 하는 사람은 많지 않음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코딩을 하면서 자신의 코드를 리뷰하는 사람 또한 많지 않음</a:t>
            </a:r>
            <a:b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AA5B9C-4866-499C-B70C-9BF70B5DD37A}"/>
              </a:ext>
            </a:extLst>
          </p:cNvPr>
          <p:cNvSpPr/>
          <p:nvPr/>
        </p:nvSpPr>
        <p:spPr>
          <a:xfrm>
            <a:off x="3645435" y="3660830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544A3-C1ED-422E-A6E7-19528D52A482}"/>
              </a:ext>
            </a:extLst>
          </p:cNvPr>
          <p:cNvSpPr txBox="1"/>
          <p:nvPr/>
        </p:nvSpPr>
        <p:spPr>
          <a:xfrm>
            <a:off x="3509645" y="3544894"/>
            <a:ext cx="165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백준 알고리즘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051F0D-69DD-4B0D-A669-A773CD5C0CD5}"/>
              </a:ext>
            </a:extLst>
          </p:cNvPr>
          <p:cNvSpPr/>
          <p:nvPr/>
        </p:nvSpPr>
        <p:spPr>
          <a:xfrm>
            <a:off x="7965326" y="3698783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C40628-A52C-40F9-9ED7-8DE03951307C}"/>
              </a:ext>
            </a:extLst>
          </p:cNvPr>
          <p:cNvSpPr txBox="1"/>
          <p:nvPr/>
        </p:nvSpPr>
        <p:spPr>
          <a:xfrm>
            <a:off x="7854615" y="3564699"/>
            <a:ext cx="165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프로그래머스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1EFD89-BA60-4343-A6A6-9B2EF5F1D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561" y="1335099"/>
            <a:ext cx="28194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E99E79-D22C-463C-900A-D41ADA93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47" y="1335100"/>
            <a:ext cx="2895600" cy="20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0" y="229653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6C083-082D-4C49-A861-89AD8C2D52EF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3DBCBC-31B1-4E69-8367-395A9BF87360}"/>
              </a:ext>
            </a:extLst>
          </p:cNvPr>
          <p:cNvSpPr/>
          <p:nvPr/>
        </p:nvSpPr>
        <p:spPr>
          <a:xfrm>
            <a:off x="1577961" y="229654"/>
            <a:ext cx="1745991" cy="3667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7510A5-27B4-4E8F-9FEF-46F2D93DAFDF}"/>
              </a:ext>
            </a:extLst>
          </p:cNvPr>
          <p:cNvSpPr txBox="1"/>
          <p:nvPr/>
        </p:nvSpPr>
        <p:spPr>
          <a:xfrm>
            <a:off x="1579092" y="255534"/>
            <a:ext cx="174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추진배경 및 필요성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8F4BB-D4FE-4C73-979B-AA6664BEC9DA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0367F7-CCF5-4313-9467-867701FF5A1F}"/>
              </a:ext>
            </a:extLst>
          </p:cNvPr>
          <p:cNvSpPr txBox="1"/>
          <p:nvPr/>
        </p:nvSpPr>
        <p:spPr>
          <a:xfrm>
            <a:off x="2422137" y="4848140"/>
            <a:ext cx="8103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게임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과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이라는 주제를 통해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지속적인 알고리즘 트레이닝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을 할 수 있는 동기를 제공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리플레이 기능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내 코드와의 대전을 통해 과정과 결과를 시각적으로 표현해줌으로써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코드 리뷰에 도움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을 줄 수 있는 웹 서비스</a:t>
            </a:r>
            <a:b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AA5B9C-4866-499C-B70C-9BF70B5DD37A}"/>
              </a:ext>
            </a:extLst>
          </p:cNvPr>
          <p:cNvSpPr/>
          <p:nvPr/>
        </p:nvSpPr>
        <p:spPr>
          <a:xfrm>
            <a:off x="3149823" y="4360544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A544A3-C1ED-422E-A6E7-19528D52A482}"/>
              </a:ext>
            </a:extLst>
          </p:cNvPr>
          <p:cNvSpPr txBox="1"/>
          <p:nvPr/>
        </p:nvSpPr>
        <p:spPr>
          <a:xfrm>
            <a:off x="3039114" y="4253393"/>
            <a:ext cx="165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게임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051F0D-69DD-4B0D-A669-A773CD5C0CD5}"/>
              </a:ext>
            </a:extLst>
          </p:cNvPr>
          <p:cNvSpPr/>
          <p:nvPr/>
        </p:nvSpPr>
        <p:spPr>
          <a:xfrm>
            <a:off x="7905616" y="4388554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C40628-A52C-40F9-9ED7-8DE03951307C}"/>
              </a:ext>
            </a:extLst>
          </p:cNvPr>
          <p:cNvSpPr txBox="1"/>
          <p:nvPr/>
        </p:nvSpPr>
        <p:spPr>
          <a:xfrm>
            <a:off x="7794905" y="4234665"/>
            <a:ext cx="165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AA3F1A-0263-4713-86F4-857D1B9B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31" y="1076657"/>
            <a:ext cx="4456138" cy="28926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E72272-A2F8-4E27-A8E5-2540F208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34" y="1076657"/>
            <a:ext cx="4313234" cy="289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1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0356B-2785-49D9-B542-21A9CAE3E194}"/>
              </a:ext>
            </a:extLst>
          </p:cNvPr>
          <p:cNvGrpSpPr/>
          <p:nvPr/>
        </p:nvGrpSpPr>
        <p:grpSpPr>
          <a:xfrm>
            <a:off x="3782291" y="2986703"/>
            <a:ext cx="5049982" cy="884594"/>
            <a:chOff x="4835079" y="2977331"/>
            <a:chExt cx="2127506" cy="8845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4835079" y="2977331"/>
              <a:ext cx="21275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프로젝트 수행내용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5720711" y="3584926"/>
              <a:ext cx="356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Progress</a:t>
              </a:r>
              <a:endPara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32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60" y="229654"/>
            <a:ext cx="2131892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577959" y="220628"/>
            <a:ext cx="251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목표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49929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12DF4-A474-428B-A275-A1DA1D6A1563}"/>
              </a:ext>
            </a:extLst>
          </p:cNvPr>
          <p:cNvSpPr txBox="1"/>
          <p:nvPr/>
        </p:nvSpPr>
        <p:spPr>
          <a:xfrm>
            <a:off x="2422137" y="4848140"/>
            <a:ext cx="8103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게임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과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이라는 주제를 통해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지속적인 알고리즘 트레이닝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을 할 수 있는 동기를 제공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 리플레이 기능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내 코드와의 대전을 통해 과정과 결과를 시각적으로 표현해줌으로써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코드 리뷰에 도움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을 줄 수 있는 웹 서비스</a:t>
            </a:r>
            <a:b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985E198-C535-4BE2-B442-134EEECD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31" y="1076657"/>
            <a:ext cx="4456138" cy="28926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9B6A83A-85DA-4F17-8AED-23349714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66" y="1088330"/>
            <a:ext cx="4313234" cy="289904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6D65BE-C2E0-4B9E-9685-155E0C8C9AB3}"/>
              </a:ext>
            </a:extLst>
          </p:cNvPr>
          <p:cNvSpPr/>
          <p:nvPr/>
        </p:nvSpPr>
        <p:spPr>
          <a:xfrm>
            <a:off x="3149823" y="4394352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4487EA-F30D-4CA4-A536-874ADC671315}"/>
              </a:ext>
            </a:extLst>
          </p:cNvPr>
          <p:cNvSpPr/>
          <p:nvPr/>
        </p:nvSpPr>
        <p:spPr>
          <a:xfrm>
            <a:off x="7905613" y="4376095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BEAA22-99C2-477E-B564-AA7CC092C4ED}"/>
              </a:ext>
            </a:extLst>
          </p:cNvPr>
          <p:cNvSpPr txBox="1"/>
          <p:nvPr/>
        </p:nvSpPr>
        <p:spPr>
          <a:xfrm>
            <a:off x="3523320" y="4254845"/>
            <a:ext cx="687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게임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9A2BC1-AACA-498D-B552-2E3237821111}"/>
              </a:ext>
            </a:extLst>
          </p:cNvPr>
          <p:cNvSpPr txBox="1"/>
          <p:nvPr/>
        </p:nvSpPr>
        <p:spPr>
          <a:xfrm>
            <a:off x="8279111" y="4238738"/>
            <a:ext cx="687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83F644-42AC-45E7-B892-2A13E2EAB039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8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27477-332F-4B4A-8A4A-A341D51D6668}"/>
              </a:ext>
            </a:extLst>
          </p:cNvPr>
          <p:cNvSpPr txBox="1"/>
          <p:nvPr/>
        </p:nvSpPr>
        <p:spPr>
          <a:xfrm>
            <a:off x="9849167" y="328484"/>
            <a:ext cx="14943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KMU</a:t>
            </a:r>
            <a:r>
              <a:rPr lang="ko-KR" altLang="en-US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7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Software Capstone Project</a:t>
            </a:r>
            <a:endParaRPr lang="ko-KR" altLang="en-US" sz="7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F5D7A3-5EAF-47AE-B2E2-ECB75CE0FBEE}"/>
              </a:ext>
            </a:extLst>
          </p:cNvPr>
          <p:cNvSpPr/>
          <p:nvPr/>
        </p:nvSpPr>
        <p:spPr>
          <a:xfrm>
            <a:off x="1577960" y="229654"/>
            <a:ext cx="2105876" cy="333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4FF5EE-9920-41E1-9919-65937E78471E}"/>
              </a:ext>
            </a:extLst>
          </p:cNvPr>
          <p:cNvSpPr txBox="1"/>
          <p:nvPr/>
        </p:nvSpPr>
        <p:spPr>
          <a:xfrm>
            <a:off x="1577959" y="220628"/>
            <a:ext cx="251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수행 내용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목표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73C0B4-45D8-4368-AF8F-90CD86BA5844}"/>
              </a:ext>
            </a:extLst>
          </p:cNvPr>
          <p:cNvGrpSpPr/>
          <p:nvPr/>
        </p:nvGrpSpPr>
        <p:grpSpPr>
          <a:xfrm>
            <a:off x="0" y="731760"/>
            <a:ext cx="1251284" cy="532299"/>
            <a:chOff x="1" y="243503"/>
            <a:chExt cx="1251284" cy="43991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2BEFA2-8F7D-480A-AC17-C182366DDFE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DFADB43A-62C7-4BE4-B4B7-796FCA640C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761913-867F-44AD-9004-81A5EE171045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9B1A2-7966-4255-A101-FA9BB1B6422A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BF5B3F-AF72-4F9A-BC1F-41536B2C2D67}"/>
              </a:ext>
            </a:extLst>
          </p:cNvPr>
          <p:cNvSpPr txBox="1"/>
          <p:nvPr/>
        </p:nvSpPr>
        <p:spPr>
          <a:xfrm>
            <a:off x="11235910" y="305400"/>
            <a:ext cx="632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CoB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6D65BE-C2E0-4B9E-9685-155E0C8C9AB3}"/>
              </a:ext>
            </a:extLst>
          </p:cNvPr>
          <p:cNvSpPr/>
          <p:nvPr/>
        </p:nvSpPr>
        <p:spPr>
          <a:xfrm>
            <a:off x="5785179" y="4394229"/>
            <a:ext cx="1434061" cy="20062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BEAA22-99C2-477E-B564-AA7CC092C4ED}"/>
              </a:ext>
            </a:extLst>
          </p:cNvPr>
          <p:cNvSpPr txBox="1"/>
          <p:nvPr/>
        </p:nvSpPr>
        <p:spPr>
          <a:xfrm>
            <a:off x="6028415" y="4232859"/>
            <a:ext cx="9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시나리오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CF6587-5A70-4F08-8341-56A873A8372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Oval 33">
            <a:extLst>
              <a:ext uri="{FF2B5EF4-FFF2-40B4-BE49-F238E27FC236}">
                <a16:creationId xmlns:a16="http://schemas.microsoft.com/office/drawing/2014/main" id="{143C72DA-B042-4D10-9764-8A43599111C5}"/>
              </a:ext>
            </a:extLst>
          </p:cNvPr>
          <p:cNvSpPr/>
          <p:nvPr/>
        </p:nvSpPr>
        <p:spPr>
          <a:xfrm>
            <a:off x="1976390" y="4835672"/>
            <a:ext cx="1932662" cy="180170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00251761-C414-414F-B322-F92ED0819EC2}"/>
              </a:ext>
            </a:extLst>
          </p:cNvPr>
          <p:cNvSpPr/>
          <p:nvPr/>
        </p:nvSpPr>
        <p:spPr>
          <a:xfrm>
            <a:off x="4452784" y="4815161"/>
            <a:ext cx="1932662" cy="180170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33">
            <a:extLst>
              <a:ext uri="{FF2B5EF4-FFF2-40B4-BE49-F238E27FC236}">
                <a16:creationId xmlns:a16="http://schemas.microsoft.com/office/drawing/2014/main" id="{3F1789AB-468E-4076-AF83-B3A6A654D70C}"/>
              </a:ext>
            </a:extLst>
          </p:cNvPr>
          <p:cNvSpPr/>
          <p:nvPr/>
        </p:nvSpPr>
        <p:spPr>
          <a:xfrm>
            <a:off x="6772886" y="4835672"/>
            <a:ext cx="1932662" cy="180170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33">
            <a:extLst>
              <a:ext uri="{FF2B5EF4-FFF2-40B4-BE49-F238E27FC236}">
                <a16:creationId xmlns:a16="http://schemas.microsoft.com/office/drawing/2014/main" id="{844CA800-4233-4EED-8DE4-512AA031EA81}"/>
              </a:ext>
            </a:extLst>
          </p:cNvPr>
          <p:cNvSpPr/>
          <p:nvPr/>
        </p:nvSpPr>
        <p:spPr>
          <a:xfrm>
            <a:off x="9129850" y="4813938"/>
            <a:ext cx="1932662" cy="180170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0FDC4B-04A2-4A90-80FD-58BE0A02333E}"/>
              </a:ext>
            </a:extLst>
          </p:cNvPr>
          <p:cNvSpPr txBox="1"/>
          <p:nvPr/>
        </p:nvSpPr>
        <p:spPr>
          <a:xfrm>
            <a:off x="2107700" y="5485178"/>
            <a:ext cx="157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대전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DA0009-00AD-43D4-8496-E8F31043FCB1}"/>
              </a:ext>
            </a:extLst>
          </p:cNvPr>
          <p:cNvSpPr txBox="1"/>
          <p:nvPr/>
        </p:nvSpPr>
        <p:spPr>
          <a:xfrm>
            <a:off x="4631047" y="5483954"/>
            <a:ext cx="157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리플레이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70DE34-016A-40B0-80C2-57E0D8605D8C}"/>
              </a:ext>
            </a:extLst>
          </p:cNvPr>
          <p:cNvSpPr txBox="1"/>
          <p:nvPr/>
        </p:nvSpPr>
        <p:spPr>
          <a:xfrm>
            <a:off x="6772886" y="5485178"/>
            <a:ext cx="19326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내 코드와 대전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56C5FA-4923-4D6B-8251-B68762754AC3}"/>
              </a:ext>
            </a:extLst>
          </p:cNvPr>
          <p:cNvSpPr txBox="1"/>
          <p:nvPr/>
        </p:nvSpPr>
        <p:spPr>
          <a:xfrm>
            <a:off x="9129850" y="5483955"/>
            <a:ext cx="193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문제 만들기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2B7C26-F30D-432A-B411-5205128C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04" y="911157"/>
            <a:ext cx="5053060" cy="32815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DC453A-8C7E-4F78-B976-FB701371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526" y="806066"/>
            <a:ext cx="1932647" cy="36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5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/>
      <p:bldP spid="23" grpId="0" animBg="1"/>
      <p:bldP spid="27" grpId="0" animBg="1"/>
      <p:bldP spid="28" grpId="0" animBg="1"/>
      <p:bldP spid="29" grpId="0" animBg="1"/>
      <p:bldP spid="32" grpId="0"/>
      <p:bldP spid="41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4981</TotalTime>
  <Words>1092</Words>
  <Application>Microsoft Office PowerPoint</Application>
  <PresentationFormat>와이드스크린</PresentationFormat>
  <Paragraphs>337</Paragraphs>
  <Slides>31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나눔고딕 ExtraBold</vt:lpstr>
      <vt:lpstr>나눔바른고딕</vt:lpstr>
      <vt:lpstr>나눔바른고딕 UltraLight</vt:lpstr>
      <vt:lpstr>맑은 고딕</vt:lpstr>
      <vt:lpstr>윤고딕330</vt:lpstr>
      <vt:lpstr>-윤고딕330</vt:lpstr>
      <vt:lpstr>윤고딕340</vt:lpstr>
      <vt:lpstr>-윤고딕350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Woo HyeonWoong</cp:lastModifiedBy>
  <cp:revision>273</cp:revision>
  <dcterms:created xsi:type="dcterms:W3CDTF">2019-02-09T01:58:43Z</dcterms:created>
  <dcterms:modified xsi:type="dcterms:W3CDTF">2020-06-09T12:27:09Z</dcterms:modified>
</cp:coreProperties>
</file>